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257" r:id="rId2"/>
    <p:sldId id="259" r:id="rId3"/>
    <p:sldId id="260" r:id="rId4"/>
    <p:sldId id="263" r:id="rId5"/>
    <p:sldId id="264" r:id="rId6"/>
    <p:sldId id="366" r:id="rId7"/>
    <p:sldId id="367" r:id="rId8"/>
    <p:sldId id="368" r:id="rId9"/>
    <p:sldId id="357" r:id="rId10"/>
    <p:sldId id="358" r:id="rId11"/>
    <p:sldId id="360" r:id="rId12"/>
    <p:sldId id="362" r:id="rId13"/>
    <p:sldId id="363" r:id="rId14"/>
    <p:sldId id="361" r:id="rId15"/>
    <p:sldId id="364" r:id="rId16"/>
    <p:sldId id="365" r:id="rId17"/>
    <p:sldId id="359" r:id="rId18"/>
    <p:sldId id="266" r:id="rId19"/>
    <p:sldId id="267" r:id="rId20"/>
    <p:sldId id="268" r:id="rId21"/>
    <p:sldId id="269" r:id="rId22"/>
    <p:sldId id="271" r:id="rId23"/>
    <p:sldId id="272" r:id="rId24"/>
    <p:sldId id="273" r:id="rId25"/>
    <p:sldId id="274" r:id="rId26"/>
    <p:sldId id="276" r:id="rId27"/>
    <p:sldId id="277" r:id="rId28"/>
    <p:sldId id="279" r:id="rId29"/>
    <p:sldId id="280" r:id="rId30"/>
    <p:sldId id="281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262" r:id="rId45"/>
    <p:sldId id="283" r:id="rId46"/>
    <p:sldId id="256" r:id="rId47"/>
    <p:sldId id="284" r:id="rId48"/>
    <p:sldId id="258" r:id="rId49"/>
    <p:sldId id="285" r:id="rId50"/>
    <p:sldId id="286" r:id="rId51"/>
    <p:sldId id="261" r:id="rId52"/>
    <p:sldId id="287" r:id="rId53"/>
    <p:sldId id="265" r:id="rId54"/>
    <p:sldId id="288" r:id="rId55"/>
    <p:sldId id="289" r:id="rId56"/>
    <p:sldId id="290" r:id="rId57"/>
    <p:sldId id="291" r:id="rId58"/>
    <p:sldId id="270" r:id="rId59"/>
    <p:sldId id="292" r:id="rId60"/>
    <p:sldId id="293" r:id="rId61"/>
    <p:sldId id="294" r:id="rId62"/>
    <p:sldId id="295" r:id="rId63"/>
    <p:sldId id="275" r:id="rId64"/>
    <p:sldId id="296" r:id="rId65"/>
    <p:sldId id="297" r:id="rId66"/>
    <p:sldId id="278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282" r:id="rId110"/>
    <p:sldId id="355" r:id="rId111"/>
    <p:sldId id="356" r:id="rId11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-6.4" id="{8849AB0D-6632-49B2-A4F0-1807A880FA22}">
          <p14:sldIdLst>
            <p14:sldId id="257"/>
            <p14:sldId id="259"/>
            <p14:sldId id="260"/>
            <p14:sldId id="263"/>
            <p14:sldId id="264"/>
          </p14:sldIdLst>
        </p14:section>
        <p14:section name="AEM6.5" id="{43FB21D9-E265-4574-B82A-B2DC27587C50}">
          <p14:sldIdLst>
            <p14:sldId id="366"/>
            <p14:sldId id="367"/>
            <p14:sldId id="368"/>
            <p14:sldId id="357"/>
            <p14:sldId id="358"/>
            <p14:sldId id="360"/>
            <p14:sldId id="362"/>
            <p14:sldId id="363"/>
            <p14:sldId id="361"/>
            <p14:sldId id="364"/>
            <p14:sldId id="365"/>
            <p14:sldId id="359"/>
          </p14:sldIdLst>
        </p14:section>
        <p14:section name="Style System" id="{20BD152E-B117-4A7A-A91B-34EBEE60BE64}">
          <p14:sldIdLst>
            <p14:sldId id="266"/>
            <p14:sldId id="267"/>
            <p14:sldId id="268"/>
            <p14:sldId id="269"/>
          </p14:sldIdLst>
        </p14:section>
        <p14:section name="Repository &amp; Cleanup" id="{CB4DC1E5-8B6F-4502-9494-21874CE07A73}">
          <p14:sldIdLst>
            <p14:sldId id="271"/>
            <p14:sldId id="272"/>
            <p14:sldId id="273"/>
            <p14:sldId id="274"/>
          </p14:sldIdLst>
        </p14:section>
        <p14:section name="Classic UI - Deprecation" id="{9CF89FC7-9FC6-434E-A006-9B9E948DA74B}">
          <p14:sldIdLst>
            <p14:sldId id="276"/>
            <p14:sldId id="277"/>
          </p14:sldIdLst>
        </p14:section>
        <p14:section name="Content Services" id="{69D482BE-3575-47ED-A3B5-A0839DED7DDC}">
          <p14:sldIdLst>
            <p14:sldId id="279"/>
            <p14:sldId id="280"/>
            <p14:sldId id="281"/>
          </p14:sldIdLst>
        </p14:section>
        <p14:section name="Core Compt and Flow" id="{71716D35-E7BF-4B1B-A135-10A3F1A5D38B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SPA" id="{C610F31B-C20C-4E51-94E7-5CC9C63135B6}">
          <p14:sldIdLst>
            <p14:sldId id="262"/>
            <p14:sldId id="283"/>
            <p14:sldId id="256"/>
            <p14:sldId id="284"/>
            <p14:sldId id="258"/>
            <p14:sldId id="285"/>
            <p14:sldId id="286"/>
            <p14:sldId id="261"/>
            <p14:sldId id="287"/>
            <p14:sldId id="265"/>
            <p14:sldId id="288"/>
            <p14:sldId id="289"/>
            <p14:sldId id="290"/>
            <p14:sldId id="291"/>
            <p14:sldId id="270"/>
            <p14:sldId id="292"/>
            <p14:sldId id="293"/>
            <p14:sldId id="294"/>
            <p14:sldId id="295"/>
            <p14:sldId id="275"/>
            <p14:sldId id="296"/>
            <p14:sldId id="297"/>
            <p14:sldId id="278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SPA - React" id="{0328DBD3-0AA5-49DF-B953-4E738CF0B986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282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593A0-2196-4ECB-968A-27D92326C65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A456C-4834-405D-AFB9-9153946DA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3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13:54:54</a:t>
            </a:r>
          </a:p>
          <a:p>
            <a:r>
              <a:t>--------------------------------------------</a:t>
            </a:r>
          </a:p>
          <a:p>
            <a:r>
              <a:t>Project Structure  AEM project  Frontend project</a:t>
            </a:r>
          </a:p>
          <a:p>
            <a:r>
              <a:t>Client library generator  AEM Page Component  HTL template  Hierarchy Page</a:t>
            </a:r>
          </a:p>
          <a:p>
            <a:r>
              <a:t>Hierarchy structure configuration  Content Services</a:t>
            </a:r>
          </a:p>
          <a:p>
            <a:r>
              <a:t>export.json and hierarchy API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13:54:57</a:t>
            </a:r>
          </a:p>
          <a:p>
            <a:r>
              <a:t>--------------------------------------------</a:t>
            </a:r>
          </a:p>
          <a:p>
            <a:r>
              <a:t>Meta fields  Items</a:t>
            </a:r>
          </a:p>
          <a:p>
            <a:r>
              <a:t>Tree of items in a page  Children</a:t>
            </a:r>
          </a:p>
          <a:p>
            <a:r>
              <a:t>Child pages of a page  Type</a:t>
            </a:r>
          </a:p>
          <a:p>
            <a:r>
              <a:t>Resource Type  Path</a:t>
            </a:r>
          </a:p>
          <a:p>
            <a:r>
              <a:t>Path of a page</a:t>
            </a:r>
          </a:p>
          <a:p>
            <a:r>
              <a:t>A Sling Model is mandatory  Can be inherited</a:t>
            </a:r>
          </a:p>
          <a:p>
            <a:r>
              <a:t>Proxy the Core Components to work  faster and use the delegation  pattern Fallback doesn’t allow  the edition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13:54:58</a:t>
            </a:r>
          </a:p>
          <a:p>
            <a:r>
              <a:t>--------------------------------------------</a:t>
            </a:r>
          </a:p>
          <a:p>
            <a:r>
              <a:t>A Sling Model is mandatory  Can be inherited</a:t>
            </a:r>
          </a:p>
          <a:p>
            <a:r>
              <a:t>Proxy the Core Components to work  faster and use the delegation  pattern Current Fallback  mechanism doesn’t allow the  edition</a:t>
            </a:r>
          </a:p>
          <a:p>
            <a:r>
              <a:t>Adapters</a:t>
            </a:r>
          </a:p>
          <a:p>
            <a:r>
              <a:t>Adapt to ComponentExporter.class,  ContainerExporter.class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13:54:58</a:t>
            </a:r>
          </a:p>
          <a:p>
            <a:r>
              <a:t>--------------------------------------------</a:t>
            </a:r>
          </a:p>
          <a:p>
            <a:r>
              <a:t>Meta properties: Initialize the  ModelManager with data from the server  Page Model Root URL</a:t>
            </a:r>
          </a:p>
          <a:p>
            <a:r>
              <a:t>Model URL resolution fallbacks</a:t>
            </a:r>
          </a:p>
          <a:p>
            <a:r>
              <a:t>Function parameter, meta property,  browser pathname ModelClient:  customize the request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13:54:59</a:t>
            </a:r>
          </a:p>
          <a:p>
            <a:r>
              <a:t>--------------------------------------------</a:t>
            </a:r>
          </a:p>
          <a:p>
            <a:r>
              <a:t>Instantiation of Components  Dynamic</a:t>
            </a:r>
          </a:p>
          <a:p>
            <a:r>
              <a:t>Container + :items  Static</a:t>
            </a:r>
          </a:p>
          <a:p>
            <a:r>
              <a:t>cqPath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13:54:59</a:t>
            </a:r>
          </a:p>
          <a:p>
            <a:r>
              <a:t>--------------------------------------------</a:t>
            </a:r>
          </a:p>
          <a:p>
            <a:r>
              <a:t>withAsyncModel  Using cqPath</a:t>
            </a:r>
          </a:p>
          <a:p>
            <a:r>
              <a:t>Leverage an Async component</a:t>
            </a:r>
          </a:p>
          <a:p>
            <a:r>
              <a:t>Get the data from the ModelManager  Propagate the props</a:t>
            </a:r>
          </a:p>
          <a:p>
            <a:r>
              <a:t>Spread the model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13:54:59</a:t>
            </a:r>
          </a:p>
          <a:p>
            <a:r>
              <a:t>--------------------------------------------</a:t>
            </a:r>
          </a:p>
          <a:p>
            <a:r>
              <a:t>Register</a:t>
            </a:r>
          </a:p>
          <a:p>
            <a:r>
              <a:t>Export the component returned by  the MapTo function to benefit  from the features provided by  composition withEditContext</a:t>
            </a:r>
          </a:p>
          <a:p>
            <a:r>
              <a:t>withModelProvider  withEditable</a:t>
            </a:r>
          </a:p>
          <a:p>
            <a:r>
              <a:t>Configure the authoring experience  Empty label</a:t>
            </a:r>
          </a:p>
          <a:p>
            <a:r>
              <a:t>Is empty function</a:t>
            </a:r>
          </a:p>
          <a:p>
            <a:r>
              <a:t>Relates to AEM properties  Composition pattern  withEditable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13:55:00</a:t>
            </a:r>
          </a:p>
          <a:p>
            <a:r>
              <a:t>--------------------------------------------</a:t>
            </a:r>
          </a:p>
          <a:p>
            <a:r>
              <a:t>Register</a:t>
            </a:r>
          </a:p>
          <a:p>
            <a:r>
              <a:t>Export the component returned by  the MapTo function to benefit  from the features provided by  composition withEditContext</a:t>
            </a:r>
          </a:p>
          <a:p>
            <a:r>
              <a:t>withModelProvider  withEditable</a:t>
            </a:r>
          </a:p>
          <a:p>
            <a:r>
              <a:t>Configure the authoring experience  emptyLabel -&gt; translation frontend-side  isEmpty function</a:t>
            </a:r>
          </a:p>
          <a:p>
            <a:r>
              <a:t>Relates to AEM properties  Composition pattern  withEditable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13:55:01</a:t>
            </a:r>
          </a:p>
          <a:p>
            <a:r>
              <a:t>--------------------------------------------</a:t>
            </a:r>
          </a:p>
          <a:p>
            <a:r>
              <a:t>modelToProps converts the colon  character into a cq prefix and  makes the property name a  camel case E.g. :type into  cqType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13:55:01</a:t>
            </a:r>
          </a:p>
          <a:p>
            <a:r>
              <a:t>--------------------------------------------</a:t>
            </a:r>
          </a:p>
          <a:p>
            <a:r>
              <a:t>Triggers the ModelManager to  pre-fetch fragments of model  Optionally, Provokes a  re-rendering of the site to include  a new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13:54:54</a:t>
            </a:r>
          </a:p>
          <a:p>
            <a:r>
              <a:t>--------------------------------------------</a:t>
            </a:r>
          </a:p>
          <a:p>
            <a:r>
              <a:t>Full-stack developers</a:t>
            </a:r>
          </a:p>
          <a:p>
            <a:r>
              <a:t>with complete or partial expertise</a:t>
            </a:r>
          </a:p>
          <a:p>
            <a:r>
              <a:t>Frontend developers with small AEM  expertise AEM developers with  small frontend expertise</a:t>
            </a:r>
          </a:p>
          <a:p>
            <a:r>
              <a:t>Single team with a split between  frontend or AEM developers Split teams  divided between frontend and  AEM developers Same company</a:t>
            </a:r>
          </a:p>
          <a:p>
            <a:r>
              <a:t>Different companies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13:54:55</a:t>
            </a:r>
          </a:p>
          <a:p>
            <a:r>
              <a:t>--------------------------------------------</a:t>
            </a:r>
          </a:p>
          <a:p>
            <a:r>
              <a:t>Breakdown  bundles</a:t>
            </a:r>
          </a:p>
          <a:p>
            <a:r>
              <a:t>Sling Model configuration  content</a:t>
            </a:r>
          </a:p>
          <a:p>
            <a:r>
              <a:t>/apps</a:t>
            </a:r>
          </a:p>
          <a:p>
            <a:r>
              <a:t>Components and Client Libraries</a:t>
            </a:r>
          </a:p>
          <a:p>
            <a:r>
              <a:t>/conf</a:t>
            </a:r>
          </a:p>
          <a:p>
            <a:r>
              <a:t>Editable Templates and Content  Policies</a:t>
            </a:r>
          </a:p>
          <a:p>
            <a:r>
              <a:t>/content  Page content</a:t>
            </a:r>
          </a:p>
          <a:p>
            <a:r>
              <a:t>Frontend App project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13:54:56</a:t>
            </a:r>
          </a:p>
          <a:p>
            <a:r>
              <a:t>--------------------------------------------</a:t>
            </a:r>
          </a:p>
          <a:p>
            <a:r>
              <a:t>Datatype and WCM Mode</a:t>
            </a:r>
          </a:p>
          <a:p>
            <a:r>
              <a:t>Mandatory, invariable and relates  to the context of the Page Editor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13:54:56</a:t>
            </a:r>
          </a:p>
          <a:p>
            <a:r>
              <a:t>--------------------------------------------</a:t>
            </a:r>
          </a:p>
          <a:p>
            <a:r>
              <a:t>Root URL</a:t>
            </a:r>
          </a:p>
          <a:p>
            <a:r>
              <a:t>Illustrate with an example  Access the SPA using any page  You would expect</a:t>
            </a:r>
          </a:p>
          <a:p>
            <a:r>
              <a:t>Pre-loaded pages</a:t>
            </a:r>
          </a:p>
          <a:p>
            <a:r>
              <a:t>Shared content to be available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Presenter</a:t>
            </a:r>
          </a:p>
          <a:p>
            <a:r>
              <a:t>2018-10-31 13:54:57</a:t>
            </a:r>
          </a:p>
          <a:p>
            <a:r>
              <a:t>--------------------------------------------</a:t>
            </a:r>
          </a:p>
          <a:p>
            <a:r>
              <a:t>Client library categories  Optimization</a:t>
            </a:r>
          </a:p>
          <a:p>
            <a:r>
              <a:t>Javascript resources at the end of  the body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850" y="316399"/>
            <a:ext cx="1139029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dobe Clean Light"/>
                <a:cs typeface="Adobe Clean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dobe Clean Light"/>
                <a:cs typeface="Adobe Clean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D6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6700" y="6528816"/>
            <a:ext cx="187451" cy="258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dobe Clean Light"/>
                <a:cs typeface="Adobe Clean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6578" y="2447544"/>
            <a:ext cx="1414271" cy="1947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57BEF-039D-4F10-9881-C0C7FDF8C98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A863-AD43-49C4-AD5C-6AFEE39E6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6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42709"/>
            <a:ext cx="12188952" cy="344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25539"/>
            <a:ext cx="12189460" cy="6217285"/>
          </a:xfrm>
          <a:custGeom>
            <a:avLst/>
            <a:gdLst/>
            <a:ahLst/>
            <a:cxnLst/>
            <a:rect l="l" t="t" r="r" b="b"/>
            <a:pathLst>
              <a:path w="12189460" h="6217285">
                <a:moveTo>
                  <a:pt x="0" y="6217170"/>
                </a:moveTo>
                <a:lnTo>
                  <a:pt x="12188952" y="6217170"/>
                </a:lnTo>
                <a:lnTo>
                  <a:pt x="12188952" y="0"/>
                </a:lnTo>
                <a:lnTo>
                  <a:pt x="0" y="0"/>
                </a:lnTo>
                <a:lnTo>
                  <a:pt x="0" y="6217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696700" y="6528816"/>
            <a:ext cx="187451" cy="2583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9219" y="1853651"/>
            <a:ext cx="385356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dobe Clean Light"/>
                <a:cs typeface="Adobe Clean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756" y="1175570"/>
            <a:ext cx="11370487" cy="1666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2019" y="6474673"/>
            <a:ext cx="2834005" cy="134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05321" y="6487622"/>
            <a:ext cx="178435" cy="14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dobe Clean"/>
                <a:cs typeface="Adobe Clean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2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2" Type="http://schemas.openxmlformats.org/officeDocument/2006/relationships/image" Target="../media/image31.jpg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9.png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42709"/>
            <a:ext cx="12188952" cy="34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96700" y="6528816"/>
            <a:ext cx="187451" cy="258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25539"/>
            <a:ext cx="12189460" cy="6217285"/>
          </a:xfrm>
          <a:custGeom>
            <a:avLst/>
            <a:gdLst/>
            <a:ahLst/>
            <a:cxnLst/>
            <a:rect l="l" t="t" r="r" b="b"/>
            <a:pathLst>
              <a:path w="12189460" h="6217285">
                <a:moveTo>
                  <a:pt x="0" y="6217170"/>
                </a:moveTo>
                <a:lnTo>
                  <a:pt x="12188952" y="6217170"/>
                </a:lnTo>
                <a:lnTo>
                  <a:pt x="12188952" y="0"/>
                </a:lnTo>
                <a:lnTo>
                  <a:pt x="0" y="0"/>
                </a:lnTo>
                <a:lnTo>
                  <a:pt x="0" y="6217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1240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A</a:t>
            </a:r>
            <a:r>
              <a:rPr spc="-45" dirty="0"/>
              <a:t>ge</a:t>
            </a:r>
            <a:r>
              <a:rPr spc="-60" dirty="0"/>
              <a:t>n</a:t>
            </a:r>
            <a:r>
              <a:rPr spc="-70" dirty="0"/>
              <a:t>d</a:t>
            </a:r>
            <a:r>
              <a:rPr spc="-30" dirty="0"/>
              <a:t>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12941" y="6487622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1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756" y="1086416"/>
            <a:ext cx="3455670" cy="36633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65" dirty="0">
                <a:solidFill>
                  <a:srgbClr val="FFFFFF"/>
                </a:solidFill>
                <a:latin typeface="Adobe Clean Light"/>
                <a:cs typeface="Adobe Clean Light"/>
              </a:rPr>
              <a:t>AEM </a:t>
            </a:r>
            <a:r>
              <a:rPr sz="2400" b="0" spc="-85" dirty="0">
                <a:solidFill>
                  <a:srgbClr val="FFFFFF"/>
                </a:solidFill>
                <a:latin typeface="Adobe Clean Light"/>
                <a:cs typeface="Adobe Clean Light"/>
              </a:rPr>
              <a:t>6.4</a:t>
            </a:r>
            <a:r>
              <a:rPr sz="2400" b="0" spc="6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Overview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Building</a:t>
            </a:r>
            <a:r>
              <a:rPr sz="2400" b="0" spc="1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Sites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Style</a:t>
            </a:r>
            <a:r>
              <a:rPr sz="2400" b="0" spc="1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System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Repository</a:t>
            </a:r>
            <a:r>
              <a:rPr sz="2400" b="0" spc="1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40" dirty="0">
                <a:solidFill>
                  <a:srgbClr val="FFFFFF"/>
                </a:solidFill>
                <a:latin typeface="Adobe Clean Light"/>
                <a:cs typeface="Adobe Clean Light"/>
              </a:rPr>
              <a:t>Cleanup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Classic UI</a:t>
            </a:r>
            <a:r>
              <a:rPr sz="2400" b="0" spc="4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Status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Supported</a:t>
            </a:r>
            <a:r>
              <a:rPr sz="2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Environments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Content</a:t>
            </a:r>
            <a:r>
              <a:rPr sz="2400" b="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Services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Single </a:t>
            </a:r>
            <a:r>
              <a:rPr sz="2400" b="0" spc="-70" dirty="0">
                <a:solidFill>
                  <a:srgbClr val="FFFFFF"/>
                </a:solidFill>
                <a:latin typeface="Adobe Clean Light"/>
                <a:cs typeface="Adobe Clean Light"/>
              </a:rPr>
              <a:t>Page</a:t>
            </a:r>
            <a:r>
              <a:rPr sz="2400" b="0" spc="3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Applications</a:t>
            </a:r>
            <a:endParaRPr sz="24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117D-108D-4455-81D6-6C897312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0B86-22C1-4C93-A39D-BD815F9DB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8557-1E41-45FC-B8AD-1B4337AC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88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25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9" dirty="0"/>
              <a:t>SPA</a:t>
            </a:r>
            <a:r>
              <a:rPr spc="-450" dirty="0"/>
              <a:t> </a:t>
            </a:r>
            <a:r>
              <a:rPr spc="-350" dirty="0"/>
              <a:t>Initialization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138999"/>
            <a:ext cx="10283825" cy="464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95" dirty="0">
                <a:latin typeface="Verdana"/>
                <a:cs typeface="Verdana"/>
              </a:rPr>
              <a:t>Dynamic </a:t>
            </a:r>
            <a:r>
              <a:rPr sz="2400" spc="-270" dirty="0">
                <a:latin typeface="Verdana"/>
                <a:cs typeface="Verdana"/>
              </a:rPr>
              <a:t>instantiation of </a:t>
            </a:r>
            <a:r>
              <a:rPr sz="2400" spc="-295" dirty="0">
                <a:latin typeface="Verdana"/>
                <a:cs typeface="Verdana"/>
              </a:rPr>
              <a:t>the </a:t>
            </a:r>
            <a:r>
              <a:rPr sz="2400" spc="-280" dirty="0">
                <a:latin typeface="Verdana"/>
                <a:cs typeface="Verdana"/>
              </a:rPr>
              <a:t>complete</a:t>
            </a:r>
            <a:r>
              <a:rPr sz="2400" spc="-235" dirty="0">
                <a:latin typeface="Verdana"/>
                <a:cs typeface="Verdana"/>
              </a:rPr>
              <a:t> </a:t>
            </a:r>
            <a:r>
              <a:rPr sz="2400" spc="-34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E7E7E"/>
              </a:buClr>
              <a:buFont typeface="Wingdings"/>
              <a:buChar char=""/>
            </a:pPr>
            <a:endParaRPr sz="2750">
              <a:latin typeface="Verdana"/>
              <a:cs typeface="Verdana"/>
            </a:endParaRPr>
          </a:p>
          <a:p>
            <a:pPr marL="78105" marR="395605">
              <a:lnSpc>
                <a:spcPts val="2590"/>
              </a:lnSpc>
            </a:pPr>
            <a:r>
              <a:rPr sz="2400" spc="-300" dirty="0">
                <a:latin typeface="Verdana"/>
                <a:cs typeface="Verdana"/>
              </a:rPr>
              <a:t>ReactDOM</a:t>
            </a:r>
            <a:r>
              <a:rPr sz="2400" spc="-300" dirty="0">
                <a:solidFill>
                  <a:srgbClr val="008000"/>
                </a:solidFill>
                <a:latin typeface="Verdana"/>
                <a:cs typeface="Verdana"/>
              </a:rPr>
              <a:t>.render</a:t>
            </a:r>
            <a:r>
              <a:rPr sz="2400" spc="-300" dirty="0">
                <a:latin typeface="Verdana"/>
                <a:cs typeface="Verdana"/>
              </a:rPr>
              <a:t>((&lt;App </a:t>
            </a:r>
            <a:r>
              <a:rPr sz="2400" spc="-295" dirty="0">
                <a:latin typeface="Verdana"/>
                <a:cs typeface="Verdana"/>
              </a:rPr>
              <a:t>cqChildren={</a:t>
            </a:r>
            <a:r>
              <a:rPr sz="2400" spc="-295" dirty="0">
                <a:solidFill>
                  <a:srgbClr val="660E79"/>
                </a:solidFill>
                <a:latin typeface="Verdana"/>
                <a:cs typeface="Verdana"/>
              </a:rPr>
              <a:t>pageModel</a:t>
            </a:r>
            <a:r>
              <a:rPr sz="2400" spc="-295" dirty="0">
                <a:latin typeface="Verdana"/>
                <a:cs typeface="Verdana"/>
              </a:rPr>
              <a:t>[Constants.</a:t>
            </a:r>
            <a:r>
              <a:rPr sz="2400" spc="-295" dirty="0">
                <a:solidFill>
                  <a:srgbClr val="660E79"/>
                </a:solidFill>
                <a:latin typeface="Verdana"/>
                <a:cs typeface="Verdana"/>
              </a:rPr>
              <a:t>CHILDREN_PROP</a:t>
            </a:r>
            <a:r>
              <a:rPr sz="2400" spc="-295" dirty="0">
                <a:latin typeface="Verdana"/>
                <a:cs typeface="Verdana"/>
              </a:rPr>
              <a:t>]}  </a:t>
            </a:r>
            <a:r>
              <a:rPr sz="2400" spc="-310" dirty="0">
                <a:latin typeface="Verdana"/>
                <a:cs typeface="Verdana"/>
              </a:rPr>
              <a:t>cqItems={</a:t>
            </a:r>
            <a:r>
              <a:rPr sz="2400" spc="-310" dirty="0">
                <a:solidFill>
                  <a:srgbClr val="660E79"/>
                </a:solidFill>
                <a:latin typeface="Verdana"/>
                <a:cs typeface="Verdana"/>
              </a:rPr>
              <a:t>pageModel</a:t>
            </a:r>
            <a:r>
              <a:rPr sz="2400" spc="-310" dirty="0">
                <a:latin typeface="Verdana"/>
                <a:cs typeface="Verdana"/>
              </a:rPr>
              <a:t>[Constants.</a:t>
            </a:r>
            <a:r>
              <a:rPr sz="2400" spc="-310" dirty="0">
                <a:solidFill>
                  <a:srgbClr val="660E79"/>
                </a:solidFill>
                <a:latin typeface="Verdana"/>
                <a:cs typeface="Verdana"/>
              </a:rPr>
              <a:t>ITEMS_PROP</a:t>
            </a:r>
            <a:r>
              <a:rPr sz="2400" spc="-310" dirty="0">
                <a:latin typeface="Verdana"/>
                <a:cs typeface="Verdana"/>
              </a:rPr>
              <a:t>]}</a:t>
            </a:r>
            <a:endParaRPr sz="2400">
              <a:latin typeface="Verdana"/>
              <a:cs typeface="Verdana"/>
            </a:endParaRPr>
          </a:p>
          <a:p>
            <a:pPr marL="78105">
              <a:lnSpc>
                <a:spcPts val="2410"/>
              </a:lnSpc>
            </a:pPr>
            <a:r>
              <a:rPr sz="2400" spc="-305" dirty="0">
                <a:latin typeface="Verdana"/>
                <a:cs typeface="Verdana"/>
              </a:rPr>
              <a:t>cqItemsOrder={</a:t>
            </a:r>
            <a:r>
              <a:rPr sz="2400" spc="-305" dirty="0">
                <a:solidFill>
                  <a:srgbClr val="660E79"/>
                </a:solidFill>
                <a:latin typeface="Verdana"/>
                <a:cs typeface="Verdana"/>
              </a:rPr>
              <a:t>pageModel</a:t>
            </a:r>
            <a:r>
              <a:rPr sz="2400" spc="-305" dirty="0">
                <a:latin typeface="Verdana"/>
                <a:cs typeface="Verdana"/>
              </a:rPr>
              <a:t>[Constants.</a:t>
            </a:r>
            <a:r>
              <a:rPr sz="2400" spc="-305" dirty="0">
                <a:solidFill>
                  <a:srgbClr val="660E79"/>
                </a:solidFill>
                <a:latin typeface="Verdana"/>
                <a:cs typeface="Verdana"/>
              </a:rPr>
              <a:t>ITEMS_ORDER_PROP</a:t>
            </a:r>
            <a:r>
              <a:rPr sz="2400" spc="-305" dirty="0">
                <a:latin typeface="Verdana"/>
                <a:cs typeface="Verdana"/>
              </a:rPr>
              <a:t>]}</a:t>
            </a:r>
            <a:endParaRPr sz="2400">
              <a:latin typeface="Verdana"/>
              <a:cs typeface="Verdana"/>
            </a:endParaRPr>
          </a:p>
          <a:p>
            <a:pPr marL="78105">
              <a:lnSpc>
                <a:spcPts val="2735"/>
              </a:lnSpc>
            </a:pPr>
            <a:r>
              <a:rPr sz="2400" spc="-320" dirty="0">
                <a:latin typeface="Verdana"/>
                <a:cs typeface="Verdana"/>
              </a:rPr>
              <a:t>cqPath={</a:t>
            </a:r>
            <a:r>
              <a:rPr sz="2400" spc="-320" dirty="0">
                <a:solidFill>
                  <a:srgbClr val="660E79"/>
                </a:solidFill>
                <a:latin typeface="Verdana"/>
                <a:cs typeface="Verdana"/>
              </a:rPr>
              <a:t>pageModel</a:t>
            </a:r>
            <a:r>
              <a:rPr sz="2400" spc="-320" dirty="0">
                <a:latin typeface="Verdana"/>
                <a:cs typeface="Verdana"/>
              </a:rPr>
              <a:t>[Constants.</a:t>
            </a:r>
            <a:r>
              <a:rPr sz="2400" spc="-320" dirty="0">
                <a:solidFill>
                  <a:srgbClr val="660E79"/>
                </a:solidFill>
                <a:latin typeface="Verdana"/>
                <a:cs typeface="Verdana"/>
              </a:rPr>
              <a:t>PATH_PROP</a:t>
            </a:r>
            <a:r>
              <a:rPr sz="2400" spc="-320" dirty="0">
                <a:latin typeface="Verdana"/>
                <a:cs typeface="Verdana"/>
              </a:rPr>
              <a:t>]}</a:t>
            </a:r>
            <a:r>
              <a:rPr sz="2400" spc="-320" dirty="0">
                <a:solidFill>
                  <a:srgbClr val="0000FF"/>
                </a:solidFill>
                <a:latin typeface="Verdana"/>
                <a:cs typeface="Verdana"/>
              </a:rPr>
              <a:t>/&gt;),</a:t>
            </a:r>
            <a:r>
              <a:rPr sz="2400" spc="-17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400" spc="-335" dirty="0">
                <a:solidFill>
                  <a:srgbClr val="0000FF"/>
                </a:solidFill>
                <a:latin typeface="Verdana"/>
                <a:cs typeface="Verdana"/>
              </a:rPr>
              <a:t>document.getElementById('page’));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Verdana"/>
              <a:cs typeface="Verdana"/>
            </a:endParaRPr>
          </a:p>
          <a:p>
            <a:pPr marL="78105">
              <a:lnSpc>
                <a:spcPct val="100000"/>
              </a:lnSpc>
            </a:pPr>
            <a:r>
              <a:rPr sz="2400" spc="-340" dirty="0">
                <a:latin typeface="Verdana"/>
                <a:cs typeface="Verdana"/>
              </a:rPr>
              <a:t>Why </a:t>
            </a:r>
            <a:r>
              <a:rPr sz="2400" spc="-260" dirty="0">
                <a:latin typeface="Verdana"/>
                <a:cs typeface="Verdana"/>
              </a:rPr>
              <a:t>do </a:t>
            </a:r>
            <a:r>
              <a:rPr sz="2400" spc="-305" dirty="0">
                <a:latin typeface="Verdana"/>
                <a:cs typeface="Verdana"/>
              </a:rPr>
              <a:t>we </a:t>
            </a:r>
            <a:r>
              <a:rPr sz="2400" spc="-335" dirty="0">
                <a:latin typeface="Verdana"/>
                <a:cs typeface="Verdana"/>
              </a:rPr>
              <a:t>have </a:t>
            </a:r>
            <a:r>
              <a:rPr sz="2400" spc="-270" dirty="0">
                <a:latin typeface="Verdana"/>
                <a:cs typeface="Verdana"/>
              </a:rPr>
              <a:t>to </a:t>
            </a:r>
            <a:r>
              <a:rPr sz="2400" spc="-330" dirty="0">
                <a:latin typeface="Verdana"/>
                <a:cs typeface="Verdana"/>
              </a:rPr>
              <a:t>set </a:t>
            </a:r>
            <a:r>
              <a:rPr sz="2400" spc="-310" dirty="0">
                <a:latin typeface="Verdana"/>
                <a:cs typeface="Verdana"/>
              </a:rPr>
              <a:t>so </a:t>
            </a:r>
            <a:r>
              <a:rPr sz="2400" spc="-350" dirty="0">
                <a:latin typeface="Verdana"/>
                <a:cs typeface="Verdana"/>
              </a:rPr>
              <a:t>many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fields?</a:t>
            </a:r>
            <a:endParaRPr sz="2400">
              <a:latin typeface="Verdana"/>
              <a:cs typeface="Verdana"/>
            </a:endParaRPr>
          </a:p>
          <a:p>
            <a:pPr marL="421005" lvl="1" indent="-343535">
              <a:lnSpc>
                <a:spcPct val="100000"/>
              </a:lnSpc>
              <a:spcBef>
                <a:spcPts val="409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421005" algn="l"/>
                <a:tab pos="421640" algn="l"/>
              </a:tabLst>
            </a:pPr>
            <a:r>
              <a:rPr sz="2400" i="1" spc="-355" dirty="0">
                <a:latin typeface="Verdana"/>
                <a:cs typeface="Verdana"/>
              </a:rPr>
              <a:t>Done </a:t>
            </a:r>
            <a:r>
              <a:rPr sz="2400" i="1" spc="-370" dirty="0">
                <a:latin typeface="Verdana"/>
                <a:cs typeface="Verdana"/>
              </a:rPr>
              <a:t>once when </a:t>
            </a:r>
            <a:r>
              <a:rPr sz="2400" i="1" spc="-320" dirty="0">
                <a:latin typeface="Verdana"/>
                <a:cs typeface="Verdana"/>
              </a:rPr>
              <a:t>bootsrapping </a:t>
            </a:r>
            <a:r>
              <a:rPr sz="2400" i="1" spc="-380" dirty="0">
                <a:latin typeface="Verdana"/>
                <a:cs typeface="Verdana"/>
              </a:rPr>
              <a:t>the</a:t>
            </a:r>
            <a:r>
              <a:rPr sz="2400" i="1" spc="-15" dirty="0">
                <a:latin typeface="Verdana"/>
                <a:cs typeface="Verdana"/>
              </a:rPr>
              <a:t> </a:t>
            </a:r>
            <a:r>
              <a:rPr sz="2400" i="1" spc="-330" dirty="0">
                <a:latin typeface="Verdana"/>
                <a:cs typeface="Verdana"/>
              </a:rPr>
              <a:t>App</a:t>
            </a:r>
            <a:endParaRPr sz="2400">
              <a:latin typeface="Verdana"/>
              <a:cs typeface="Verdana"/>
            </a:endParaRPr>
          </a:p>
          <a:p>
            <a:pPr marL="421005" lvl="1" indent="-343535">
              <a:lnSpc>
                <a:spcPct val="100000"/>
              </a:lnSpc>
              <a:spcBef>
                <a:spcPts val="42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421005" algn="l"/>
                <a:tab pos="421640" algn="l"/>
              </a:tabLst>
            </a:pPr>
            <a:r>
              <a:rPr sz="2400" i="1" spc="-459" dirty="0">
                <a:latin typeface="Verdana"/>
                <a:cs typeface="Verdana"/>
              </a:rPr>
              <a:t>We </a:t>
            </a:r>
            <a:r>
              <a:rPr sz="2400" i="1" spc="-320" dirty="0">
                <a:latin typeface="Verdana"/>
                <a:cs typeface="Verdana"/>
              </a:rPr>
              <a:t>already </a:t>
            </a:r>
            <a:r>
              <a:rPr sz="2400" i="1" spc="-370" dirty="0">
                <a:latin typeface="Verdana"/>
                <a:cs typeface="Verdana"/>
              </a:rPr>
              <a:t>receive </a:t>
            </a:r>
            <a:r>
              <a:rPr sz="2400" i="1" spc="-380" dirty="0">
                <a:latin typeface="Verdana"/>
                <a:cs typeface="Verdana"/>
              </a:rPr>
              <a:t>the </a:t>
            </a:r>
            <a:r>
              <a:rPr sz="2400" i="1" spc="-340" dirty="0">
                <a:latin typeface="Verdana"/>
                <a:cs typeface="Verdana"/>
              </a:rPr>
              <a:t>model </a:t>
            </a:r>
            <a:r>
              <a:rPr sz="2400" i="1" spc="-335" dirty="0">
                <a:latin typeface="Verdana"/>
                <a:cs typeface="Verdana"/>
              </a:rPr>
              <a:t>after </a:t>
            </a:r>
            <a:r>
              <a:rPr sz="2400" i="1" spc="-380" dirty="0">
                <a:latin typeface="Verdana"/>
                <a:cs typeface="Verdana"/>
              </a:rPr>
              <a:t>the </a:t>
            </a:r>
            <a:r>
              <a:rPr sz="2400" i="1" spc="-260" dirty="0">
                <a:latin typeface="Verdana"/>
                <a:cs typeface="Verdana"/>
              </a:rPr>
              <a:t>initialization </a:t>
            </a:r>
            <a:r>
              <a:rPr sz="2400" i="1" spc="-320" dirty="0">
                <a:latin typeface="Verdana"/>
                <a:cs typeface="Verdana"/>
              </a:rPr>
              <a:t>of </a:t>
            </a:r>
            <a:r>
              <a:rPr sz="2400" i="1" spc="-380" dirty="0">
                <a:latin typeface="Verdana"/>
                <a:cs typeface="Verdana"/>
              </a:rPr>
              <a:t>the</a:t>
            </a:r>
            <a:r>
              <a:rPr sz="2400" i="1" spc="5" dirty="0">
                <a:latin typeface="Verdana"/>
                <a:cs typeface="Verdana"/>
              </a:rPr>
              <a:t> </a:t>
            </a:r>
            <a:r>
              <a:rPr sz="2400" i="1" spc="-300" dirty="0">
                <a:latin typeface="Verdana"/>
                <a:cs typeface="Verdana"/>
              </a:rPr>
              <a:t>ModelManager</a:t>
            </a:r>
            <a:endParaRPr sz="2400">
              <a:latin typeface="Verdana"/>
              <a:cs typeface="Verdana"/>
            </a:endParaRPr>
          </a:p>
          <a:p>
            <a:pPr marL="421005" lvl="1" indent="-343535">
              <a:lnSpc>
                <a:spcPct val="100000"/>
              </a:lnSpc>
              <a:spcBef>
                <a:spcPts val="409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421005" algn="l"/>
                <a:tab pos="421640" algn="l"/>
              </a:tabLst>
            </a:pPr>
            <a:r>
              <a:rPr sz="2400" i="1" spc="-459" dirty="0">
                <a:latin typeface="Verdana"/>
                <a:cs typeface="Verdana"/>
              </a:rPr>
              <a:t>We </a:t>
            </a:r>
            <a:r>
              <a:rPr sz="2400" i="1" spc="-360" dirty="0">
                <a:latin typeface="Verdana"/>
                <a:cs typeface="Verdana"/>
              </a:rPr>
              <a:t>are </a:t>
            </a:r>
            <a:r>
              <a:rPr sz="2400" i="1" spc="-325" dirty="0">
                <a:latin typeface="Verdana"/>
                <a:cs typeface="Verdana"/>
              </a:rPr>
              <a:t>considering </a:t>
            </a:r>
            <a:r>
              <a:rPr sz="2400" i="1" spc="-380" dirty="0">
                <a:latin typeface="Verdana"/>
                <a:cs typeface="Verdana"/>
              </a:rPr>
              <a:t>the </a:t>
            </a:r>
            <a:r>
              <a:rPr sz="2400" i="1" spc="-305" dirty="0">
                <a:latin typeface="Verdana"/>
                <a:cs typeface="Verdana"/>
              </a:rPr>
              <a:t>introduction </a:t>
            </a:r>
            <a:r>
              <a:rPr sz="2400" i="1" spc="-300" dirty="0">
                <a:latin typeface="Verdana"/>
                <a:cs typeface="Verdana"/>
              </a:rPr>
              <a:t>a</a:t>
            </a:r>
            <a:r>
              <a:rPr sz="2400" i="1" spc="-229" dirty="0">
                <a:latin typeface="Verdana"/>
                <a:cs typeface="Verdana"/>
              </a:rPr>
              <a:t> </a:t>
            </a:r>
            <a:r>
              <a:rPr sz="2400" i="1" spc="-335" dirty="0">
                <a:latin typeface="Verdana"/>
                <a:cs typeface="Verdana"/>
              </a:rPr>
              <a:t>helper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17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25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9" dirty="0"/>
              <a:t>SPA</a:t>
            </a:r>
            <a:r>
              <a:rPr spc="-450" dirty="0"/>
              <a:t> </a:t>
            </a:r>
            <a:r>
              <a:rPr spc="-350" dirty="0"/>
              <a:t>Initialization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pc="-315" dirty="0"/>
              <a:t>Static </a:t>
            </a:r>
            <a:r>
              <a:rPr spc="-295" dirty="0"/>
              <a:t>Instantiation </a:t>
            </a:r>
            <a:r>
              <a:rPr spc="-270" dirty="0"/>
              <a:t>of </a:t>
            </a:r>
            <a:r>
              <a:rPr spc="-360" dirty="0"/>
              <a:t>a</a:t>
            </a:r>
            <a:r>
              <a:rPr spc="-215" dirty="0"/>
              <a:t> </a:t>
            </a:r>
            <a:r>
              <a:rPr spc="-280" dirty="0"/>
              <a:t>component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/>
          </a:p>
          <a:p>
            <a:pPr marL="279400">
              <a:lnSpc>
                <a:spcPct val="100000"/>
              </a:lnSpc>
            </a:pPr>
            <a:r>
              <a:rPr sz="2000" spc="-204" dirty="0">
                <a:solidFill>
                  <a:srgbClr val="7E7E7E"/>
                </a:solidFill>
              </a:rPr>
              <a:t>// </a:t>
            </a:r>
            <a:r>
              <a:rPr sz="2000" spc="-215" dirty="0">
                <a:solidFill>
                  <a:srgbClr val="7E7E7E"/>
                </a:solidFill>
              </a:rPr>
              <a:t>Component</a:t>
            </a:r>
            <a:r>
              <a:rPr sz="2000" spc="-305" dirty="0">
                <a:solidFill>
                  <a:srgbClr val="7E7E7E"/>
                </a:solidFill>
              </a:rPr>
              <a:t> </a:t>
            </a:r>
            <a:r>
              <a:rPr sz="2000" spc="-140" dirty="0">
                <a:solidFill>
                  <a:srgbClr val="7E7E7E"/>
                </a:solidFill>
              </a:rPr>
              <a:t>file</a:t>
            </a:r>
            <a:endParaRPr sz="2000"/>
          </a:p>
          <a:p>
            <a:pPr marL="278765" marR="5080">
              <a:lnSpc>
                <a:spcPct val="100000"/>
              </a:lnSpc>
              <a:spcBef>
                <a:spcPts val="695"/>
              </a:spcBef>
            </a:pPr>
            <a:r>
              <a:rPr sz="2000" b="1" spc="-245" dirty="0">
                <a:solidFill>
                  <a:srgbClr val="000080"/>
                </a:solidFill>
                <a:latin typeface="Verdana"/>
                <a:cs typeface="Verdana"/>
              </a:rPr>
              <a:t>let </a:t>
            </a:r>
            <a:r>
              <a:rPr sz="2000" spc="-195" dirty="0">
                <a:solidFill>
                  <a:srgbClr val="458383"/>
                </a:solidFill>
              </a:rPr>
              <a:t>MyEditableComponent </a:t>
            </a:r>
            <a:r>
              <a:rPr sz="2000" spc="-540" dirty="0"/>
              <a:t>= </a:t>
            </a:r>
            <a:r>
              <a:rPr sz="2000" i="1" spc="-275" dirty="0">
                <a:latin typeface="Verdana"/>
                <a:cs typeface="Verdana"/>
              </a:rPr>
              <a:t>withAsyncModel</a:t>
            </a:r>
            <a:r>
              <a:rPr sz="2000" spc="-275" dirty="0"/>
              <a:t>(MapTo(</a:t>
            </a:r>
            <a:r>
              <a:rPr sz="2000" b="1" spc="-275" dirty="0">
                <a:solidFill>
                  <a:srgbClr val="008000"/>
                </a:solidFill>
                <a:latin typeface="Verdana"/>
                <a:cs typeface="Verdana"/>
              </a:rPr>
              <a:t>‘component/resource/type’</a:t>
            </a:r>
            <a:r>
              <a:rPr sz="2000" spc="-275" dirty="0"/>
              <a:t>)(MyComponent,  </a:t>
            </a:r>
            <a:r>
              <a:rPr sz="2000" spc="-215" dirty="0">
                <a:solidFill>
                  <a:srgbClr val="458383"/>
                </a:solidFill>
              </a:rPr>
              <a:t>EditConfig</a:t>
            </a:r>
            <a:r>
              <a:rPr sz="2000" spc="-215" dirty="0"/>
              <a:t>));</a:t>
            </a:r>
            <a:endParaRPr sz="2000">
              <a:latin typeface="Verdana"/>
              <a:cs typeface="Verdana"/>
            </a:endParaRPr>
          </a:p>
          <a:p>
            <a:pPr marL="278765">
              <a:lnSpc>
                <a:spcPct val="100000"/>
              </a:lnSpc>
              <a:spcBef>
                <a:spcPts val="700"/>
              </a:spcBef>
            </a:pPr>
            <a:r>
              <a:rPr sz="2000" b="1" spc="-300" dirty="0">
                <a:solidFill>
                  <a:srgbClr val="000080"/>
                </a:solidFill>
                <a:latin typeface="Verdana"/>
                <a:cs typeface="Verdana"/>
              </a:rPr>
              <a:t>export</a:t>
            </a:r>
            <a:r>
              <a:rPr sz="2000" b="1" spc="-240" dirty="0">
                <a:solidFill>
                  <a:srgbClr val="000080"/>
                </a:solidFill>
                <a:latin typeface="Verdana"/>
                <a:cs typeface="Verdana"/>
              </a:rPr>
              <a:t> </a:t>
            </a:r>
            <a:r>
              <a:rPr sz="2000" spc="-240" dirty="0"/>
              <a:t>{</a:t>
            </a:r>
            <a:r>
              <a:rPr sz="2000" spc="-240" dirty="0">
                <a:solidFill>
                  <a:srgbClr val="458383"/>
                </a:solidFill>
              </a:rPr>
              <a:t>MyEditableComponent</a:t>
            </a:r>
            <a:r>
              <a:rPr sz="2000" spc="-240" dirty="0"/>
              <a:t>};</a:t>
            </a:r>
            <a:endParaRPr sz="2000">
              <a:latin typeface="Verdana"/>
              <a:cs typeface="Verdana"/>
            </a:endParaRPr>
          </a:p>
          <a:p>
            <a:pPr marL="278765">
              <a:lnSpc>
                <a:spcPct val="100000"/>
              </a:lnSpc>
              <a:spcBef>
                <a:spcPts val="705"/>
              </a:spcBef>
            </a:pPr>
            <a:r>
              <a:rPr sz="2000" spc="-40" dirty="0"/>
              <a:t>…</a:t>
            </a:r>
            <a:endParaRPr sz="2000"/>
          </a:p>
          <a:p>
            <a:pPr marL="278765">
              <a:lnSpc>
                <a:spcPct val="100000"/>
              </a:lnSpc>
              <a:spcBef>
                <a:spcPts val="700"/>
              </a:spcBef>
            </a:pPr>
            <a:r>
              <a:rPr sz="2000" spc="-204" dirty="0">
                <a:solidFill>
                  <a:srgbClr val="7E7E7E"/>
                </a:solidFill>
              </a:rPr>
              <a:t>// </a:t>
            </a:r>
            <a:r>
              <a:rPr sz="2000" spc="-210" dirty="0">
                <a:solidFill>
                  <a:srgbClr val="7E7E7E"/>
                </a:solidFill>
              </a:rPr>
              <a:t>Bootsrap</a:t>
            </a:r>
            <a:r>
              <a:rPr sz="2000" spc="-300" dirty="0">
                <a:solidFill>
                  <a:srgbClr val="7E7E7E"/>
                </a:solidFill>
              </a:rPr>
              <a:t> </a:t>
            </a:r>
            <a:r>
              <a:rPr sz="2000" spc="-140" dirty="0">
                <a:solidFill>
                  <a:srgbClr val="7E7E7E"/>
                </a:solidFill>
              </a:rPr>
              <a:t>file</a:t>
            </a:r>
            <a:endParaRPr sz="2000"/>
          </a:p>
          <a:p>
            <a:pPr marL="278765">
              <a:lnSpc>
                <a:spcPct val="100000"/>
              </a:lnSpc>
              <a:spcBef>
                <a:spcPts val="695"/>
              </a:spcBef>
            </a:pPr>
            <a:r>
              <a:rPr sz="2000" b="1" spc="-285" dirty="0">
                <a:solidFill>
                  <a:srgbClr val="000080"/>
                </a:solidFill>
                <a:latin typeface="Verdana"/>
                <a:cs typeface="Verdana"/>
              </a:rPr>
              <a:t>import </a:t>
            </a:r>
            <a:r>
              <a:rPr sz="2000" spc="-215" dirty="0"/>
              <a:t>{</a:t>
            </a:r>
            <a:r>
              <a:rPr sz="2000" spc="-215" dirty="0">
                <a:solidFill>
                  <a:srgbClr val="458383"/>
                </a:solidFill>
              </a:rPr>
              <a:t>MyEditableComponent </a:t>
            </a:r>
            <a:r>
              <a:rPr sz="2000" spc="-535" dirty="0"/>
              <a:t>} </a:t>
            </a:r>
            <a:r>
              <a:rPr sz="2000" b="1" spc="-315" dirty="0">
                <a:solidFill>
                  <a:srgbClr val="000080"/>
                </a:solidFill>
                <a:latin typeface="Verdana"/>
                <a:cs typeface="Verdana"/>
              </a:rPr>
              <a:t>from</a:t>
            </a:r>
            <a:r>
              <a:rPr sz="2000" b="1" spc="-290" dirty="0">
                <a:solidFill>
                  <a:srgbClr val="000080"/>
                </a:solidFill>
                <a:latin typeface="Verdana"/>
                <a:cs typeface="Verdana"/>
              </a:rPr>
              <a:t> </a:t>
            </a:r>
            <a:r>
              <a:rPr sz="2000" b="1" spc="-345" dirty="0">
                <a:solidFill>
                  <a:srgbClr val="008000"/>
                </a:solidFill>
                <a:latin typeface="Verdana"/>
                <a:cs typeface="Verdana"/>
              </a:rPr>
              <a:t>"./components/EditableComponent"</a:t>
            </a:r>
            <a:r>
              <a:rPr sz="2000" spc="-345" dirty="0"/>
              <a:t>;</a:t>
            </a:r>
            <a:endParaRPr sz="2000">
              <a:latin typeface="Verdana"/>
              <a:cs typeface="Verdana"/>
            </a:endParaRPr>
          </a:p>
          <a:p>
            <a:pPr marL="278130">
              <a:lnSpc>
                <a:spcPct val="100000"/>
              </a:lnSpc>
              <a:spcBef>
                <a:spcPts val="710"/>
              </a:spcBef>
            </a:pPr>
            <a:r>
              <a:rPr sz="2000" spc="-215" dirty="0"/>
              <a:t>&lt;</a:t>
            </a:r>
            <a:r>
              <a:rPr sz="2000" spc="-215" dirty="0">
                <a:solidFill>
                  <a:srgbClr val="458383"/>
                </a:solidFill>
              </a:rPr>
              <a:t>MyEditableComponent</a:t>
            </a:r>
            <a:r>
              <a:rPr sz="2000" spc="-260" dirty="0">
                <a:solidFill>
                  <a:srgbClr val="458383"/>
                </a:solidFill>
              </a:rPr>
              <a:t> </a:t>
            </a:r>
            <a:r>
              <a:rPr sz="2000" b="1" spc="-265" dirty="0">
                <a:solidFill>
                  <a:srgbClr val="0000FF"/>
                </a:solidFill>
                <a:latin typeface="Verdana"/>
                <a:cs typeface="Verdana"/>
              </a:rPr>
              <a:t>cqPath</a:t>
            </a:r>
            <a:r>
              <a:rPr sz="2000" b="1" spc="-265" dirty="0">
                <a:solidFill>
                  <a:srgbClr val="008000"/>
                </a:solidFill>
                <a:latin typeface="Verdana"/>
                <a:cs typeface="Verdana"/>
              </a:rPr>
              <a:t>=</a:t>
            </a:r>
            <a:r>
              <a:rPr sz="2000" spc="-265" dirty="0"/>
              <a:t>{</a:t>
            </a:r>
            <a:r>
              <a:rPr sz="2000" spc="-265" dirty="0">
                <a:solidFill>
                  <a:srgbClr val="458383"/>
                </a:solidFill>
              </a:rPr>
              <a:t>‘/absolute/path/to/my/resource’</a:t>
            </a:r>
            <a:r>
              <a:rPr sz="2000" spc="-265" dirty="0"/>
              <a:t>}/&gt;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18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385" dirty="0">
                <a:solidFill>
                  <a:srgbClr val="000000"/>
                </a:solidFill>
              </a:rPr>
              <a:t>Frontend</a:t>
            </a:r>
            <a:r>
              <a:rPr spc="-390" dirty="0">
                <a:solidFill>
                  <a:srgbClr val="000000"/>
                </a:solidFill>
              </a:rPr>
              <a:t> Component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458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Frontend</a:t>
            </a:r>
            <a:r>
              <a:rPr spc="-445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67891"/>
            <a:ext cx="9223375" cy="389001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25" dirty="0">
                <a:latin typeface="Verdana"/>
                <a:cs typeface="Verdana"/>
              </a:rPr>
              <a:t>Register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50" dirty="0">
                <a:latin typeface="Verdana"/>
                <a:cs typeface="Verdana"/>
              </a:rPr>
              <a:t>MapTo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70" dirty="0">
                <a:latin typeface="Verdana"/>
                <a:cs typeface="Verdana"/>
              </a:rPr>
              <a:t>Maps </a:t>
            </a:r>
            <a:r>
              <a:rPr sz="1800" spc="-204" dirty="0">
                <a:latin typeface="Verdana"/>
                <a:cs typeface="Verdana"/>
              </a:rPr>
              <a:t>an </a:t>
            </a:r>
            <a:r>
              <a:rPr sz="1800" spc="-145" dirty="0">
                <a:latin typeface="Verdana"/>
                <a:cs typeface="Verdana"/>
              </a:rPr>
              <a:t>AEM</a:t>
            </a:r>
            <a:r>
              <a:rPr sz="1800" spc="-500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component </a:t>
            </a:r>
            <a:r>
              <a:rPr sz="1800" spc="-190" dirty="0">
                <a:latin typeface="Verdana"/>
                <a:cs typeface="Verdana"/>
              </a:rPr>
              <a:t>type </a:t>
            </a:r>
            <a:r>
              <a:rPr sz="1800" spc="-165" dirty="0">
                <a:latin typeface="Verdana"/>
                <a:cs typeface="Verdana"/>
              </a:rPr>
              <a:t>to </a:t>
            </a:r>
            <a:r>
              <a:rPr sz="1800" spc="-229" dirty="0">
                <a:latin typeface="Verdana"/>
                <a:cs typeface="Verdana"/>
              </a:rPr>
              <a:t>a </a:t>
            </a:r>
            <a:r>
              <a:rPr sz="1800" spc="-185" dirty="0">
                <a:latin typeface="Verdana"/>
                <a:cs typeface="Verdana"/>
              </a:rPr>
              <a:t>Frontend component </a:t>
            </a:r>
            <a:r>
              <a:rPr sz="1800" spc="-190" dirty="0">
                <a:latin typeface="Verdana"/>
                <a:cs typeface="Verdana"/>
              </a:rPr>
              <a:t>class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20" dirty="0">
                <a:latin typeface="Verdana"/>
                <a:cs typeface="Verdana"/>
              </a:rPr>
              <a:t>Store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210" dirty="0">
                <a:latin typeface="Verdana"/>
                <a:cs typeface="Verdana"/>
              </a:rPr>
              <a:t>Class </a:t>
            </a:r>
            <a:r>
              <a:rPr sz="1800" spc="-135" dirty="0">
                <a:latin typeface="Verdana"/>
                <a:cs typeface="Verdana"/>
              </a:rPr>
              <a:t>in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405" dirty="0"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008000"/>
                </a:solidFill>
                <a:latin typeface="Verdana"/>
                <a:cs typeface="Verdana"/>
              </a:rPr>
              <a:t>ComponentMapping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70" dirty="0">
                <a:latin typeface="Verdana"/>
                <a:cs typeface="Verdana"/>
              </a:rPr>
              <a:t>Composition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80" dirty="0">
                <a:solidFill>
                  <a:srgbClr val="008000"/>
                </a:solidFill>
                <a:latin typeface="Verdana"/>
                <a:cs typeface="Verdana"/>
              </a:rPr>
              <a:t>withEditContext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80" dirty="0">
                <a:latin typeface="Verdana"/>
                <a:cs typeface="Verdana"/>
              </a:rPr>
              <a:t>Authoring</a:t>
            </a:r>
            <a:r>
              <a:rPr sz="1800" spc="-360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context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40" dirty="0">
                <a:solidFill>
                  <a:srgbClr val="008000"/>
                </a:solidFill>
                <a:latin typeface="Verdana"/>
                <a:cs typeface="Verdana"/>
              </a:rPr>
              <a:t>withModel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204" dirty="0">
                <a:latin typeface="Verdana"/>
                <a:cs typeface="Verdana"/>
              </a:rPr>
              <a:t>Access </a:t>
            </a:r>
            <a:r>
              <a:rPr sz="1800" spc="-165" dirty="0">
                <a:latin typeface="Verdana"/>
                <a:cs typeface="Verdana"/>
              </a:rPr>
              <a:t>to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70" dirty="0">
                <a:latin typeface="Verdana"/>
                <a:cs typeface="Verdana"/>
              </a:rPr>
              <a:t>model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229" dirty="0">
                <a:latin typeface="Verdana"/>
                <a:cs typeface="Verdana"/>
              </a:rPr>
              <a:t>a</a:t>
            </a:r>
            <a:r>
              <a:rPr sz="1800" spc="-400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component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65" dirty="0">
                <a:solidFill>
                  <a:srgbClr val="008000"/>
                </a:solidFill>
                <a:latin typeface="Verdana"/>
                <a:cs typeface="Verdana"/>
              </a:rPr>
              <a:t>withEditable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200" dirty="0">
                <a:latin typeface="Verdana"/>
                <a:cs typeface="Verdana"/>
              </a:rPr>
              <a:t>Decorate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85" dirty="0">
                <a:latin typeface="Verdana"/>
                <a:cs typeface="Verdana"/>
              </a:rPr>
              <a:t>component </a:t>
            </a:r>
            <a:r>
              <a:rPr sz="1800" spc="-155" dirty="0">
                <a:latin typeface="Verdana"/>
                <a:cs typeface="Verdana"/>
              </a:rPr>
              <a:t>with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200" dirty="0">
                <a:latin typeface="Verdana"/>
                <a:cs typeface="Verdana"/>
              </a:rPr>
              <a:t>data </a:t>
            </a:r>
            <a:r>
              <a:rPr sz="1800" spc="-195" dirty="0">
                <a:latin typeface="Verdana"/>
                <a:cs typeface="Verdana"/>
              </a:rPr>
              <a:t>that </a:t>
            </a:r>
            <a:r>
              <a:rPr sz="1800" spc="-190" dirty="0">
                <a:latin typeface="Verdana"/>
                <a:cs typeface="Verdana"/>
              </a:rPr>
              <a:t>enables </a:t>
            </a:r>
            <a:r>
              <a:rPr sz="1800" spc="-185" dirty="0">
                <a:latin typeface="Verdana"/>
                <a:cs typeface="Verdana"/>
              </a:rPr>
              <a:t>authoring</a:t>
            </a:r>
            <a:r>
              <a:rPr sz="1800" spc="-350" dirty="0">
                <a:latin typeface="Verdana"/>
                <a:cs typeface="Verdana"/>
              </a:rPr>
              <a:t> </a:t>
            </a:r>
            <a:r>
              <a:rPr sz="1800" spc="-160" dirty="0">
                <a:latin typeface="Verdana"/>
                <a:cs typeface="Verdana"/>
              </a:rPr>
              <a:t>capabilities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b="1" spc="-300" dirty="0">
                <a:solidFill>
                  <a:srgbClr val="000080"/>
                </a:solidFill>
                <a:latin typeface="Verdana"/>
                <a:cs typeface="Verdana"/>
              </a:rPr>
              <a:t>export </a:t>
            </a:r>
            <a:r>
              <a:rPr sz="2400" spc="-270" dirty="0">
                <a:latin typeface="Verdana"/>
                <a:cs typeface="Verdana"/>
              </a:rPr>
              <a:t>MapTo(</a:t>
            </a:r>
            <a:r>
              <a:rPr sz="2400" spc="-270" dirty="0">
                <a:solidFill>
                  <a:srgbClr val="008000"/>
                </a:solidFill>
                <a:latin typeface="Verdana"/>
                <a:cs typeface="Verdana"/>
              </a:rPr>
              <a:t>‘component/resource/type’</a:t>
            </a:r>
            <a:r>
              <a:rPr sz="2400" spc="-270" dirty="0">
                <a:latin typeface="Verdana"/>
                <a:cs typeface="Verdana"/>
              </a:rPr>
              <a:t>)(Component,</a:t>
            </a:r>
            <a:r>
              <a:rPr sz="2400" spc="-540" dirty="0">
                <a:latin typeface="Verdana"/>
                <a:cs typeface="Verdana"/>
              </a:rPr>
              <a:t> </a:t>
            </a:r>
            <a:r>
              <a:rPr sz="2400" spc="-275" dirty="0">
                <a:solidFill>
                  <a:srgbClr val="458383"/>
                </a:solidFill>
                <a:latin typeface="Verdana"/>
                <a:cs typeface="Verdana"/>
              </a:rPr>
              <a:t>EditConfig</a:t>
            </a:r>
            <a:r>
              <a:rPr sz="2400" spc="-27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05321" y="6486878"/>
            <a:ext cx="17970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1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458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Frontend</a:t>
            </a:r>
            <a:r>
              <a:rPr spc="-445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67891"/>
            <a:ext cx="8121650" cy="25292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00" dirty="0">
                <a:latin typeface="Verdana"/>
                <a:cs typeface="Verdana"/>
              </a:rPr>
              <a:t>Configure </a:t>
            </a:r>
            <a:r>
              <a:rPr sz="2400" spc="-295" dirty="0">
                <a:latin typeface="Verdana"/>
                <a:cs typeface="Verdana"/>
              </a:rPr>
              <a:t>the authoring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-300" dirty="0">
                <a:latin typeface="Verdana"/>
                <a:cs typeface="Verdana"/>
              </a:rPr>
              <a:t>experience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95" dirty="0">
                <a:latin typeface="Verdana"/>
                <a:cs typeface="Verdana"/>
              </a:rPr>
              <a:t>EditConfig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0" dirty="0">
                <a:solidFill>
                  <a:srgbClr val="008000"/>
                </a:solidFill>
                <a:latin typeface="Verdana"/>
                <a:cs typeface="Verdana"/>
              </a:rPr>
              <a:t>emptyLabel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55" dirty="0">
                <a:latin typeface="Verdana"/>
                <a:cs typeface="Verdana"/>
              </a:rPr>
              <a:t>Label </a:t>
            </a:r>
            <a:r>
              <a:rPr sz="1800" spc="-170" dirty="0">
                <a:latin typeface="Verdana"/>
                <a:cs typeface="Verdana"/>
              </a:rPr>
              <a:t>for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70" dirty="0">
                <a:latin typeface="Verdana"/>
                <a:cs typeface="Verdana"/>
              </a:rPr>
              <a:t>placeholder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204" dirty="0">
                <a:latin typeface="Verdana"/>
                <a:cs typeface="Verdana"/>
              </a:rPr>
              <a:t>an empty</a:t>
            </a:r>
            <a:r>
              <a:rPr sz="1800" spc="-365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component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00" dirty="0">
                <a:solidFill>
                  <a:srgbClr val="008000"/>
                </a:solidFill>
                <a:latin typeface="Verdana"/>
                <a:cs typeface="Verdana"/>
              </a:rPr>
              <a:t>isEmpty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295" dirty="0">
                <a:latin typeface="Verdana"/>
                <a:cs typeface="Verdana"/>
              </a:rPr>
              <a:t>Is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80" dirty="0">
                <a:latin typeface="Verdana"/>
                <a:cs typeface="Verdana"/>
              </a:rPr>
              <a:t>(AEM) </a:t>
            </a:r>
            <a:r>
              <a:rPr sz="1800" spc="-185" dirty="0">
                <a:latin typeface="Verdana"/>
                <a:cs typeface="Verdana"/>
              </a:rPr>
              <a:t>component</a:t>
            </a:r>
            <a:r>
              <a:rPr sz="1800" spc="-360" dirty="0">
                <a:latin typeface="Verdana"/>
                <a:cs typeface="Verdana"/>
              </a:rPr>
              <a:t> </a:t>
            </a:r>
            <a:r>
              <a:rPr sz="1800" spc="-204" dirty="0">
                <a:latin typeface="Verdana"/>
                <a:cs typeface="Verdana"/>
              </a:rPr>
              <a:t>empty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000" spc="-200" dirty="0">
                <a:solidFill>
                  <a:srgbClr val="000080"/>
                </a:solidFill>
                <a:latin typeface="Verdana"/>
                <a:cs typeface="Verdana"/>
              </a:rPr>
              <a:t>export </a:t>
            </a:r>
            <a:r>
              <a:rPr sz="2400" spc="-270" dirty="0">
                <a:latin typeface="Verdana"/>
                <a:cs typeface="Verdana"/>
              </a:rPr>
              <a:t>MapTo(</a:t>
            </a:r>
            <a:r>
              <a:rPr sz="2400" spc="-270" dirty="0">
                <a:solidFill>
                  <a:srgbClr val="008000"/>
                </a:solidFill>
                <a:latin typeface="Verdana"/>
                <a:cs typeface="Verdana"/>
              </a:rPr>
              <a:t>‘component/resource/type’</a:t>
            </a:r>
            <a:r>
              <a:rPr sz="2400" spc="-270" dirty="0">
                <a:latin typeface="Verdana"/>
                <a:cs typeface="Verdana"/>
              </a:rPr>
              <a:t>)(Component,</a:t>
            </a:r>
            <a:r>
              <a:rPr sz="2400" spc="-265" dirty="0">
                <a:latin typeface="Verdana"/>
                <a:cs typeface="Verdana"/>
              </a:rPr>
              <a:t> </a:t>
            </a:r>
            <a:r>
              <a:rPr sz="2400" spc="-275" dirty="0">
                <a:solidFill>
                  <a:srgbClr val="458383"/>
                </a:solidFill>
                <a:latin typeface="Verdana"/>
                <a:cs typeface="Verdana"/>
              </a:rPr>
              <a:t>EditConfig</a:t>
            </a:r>
            <a:r>
              <a:rPr sz="2400" spc="-27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05321" y="6486878"/>
            <a:ext cx="17970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1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385" dirty="0">
                <a:solidFill>
                  <a:srgbClr val="000000"/>
                </a:solidFill>
              </a:rPr>
              <a:t>Container</a:t>
            </a:r>
            <a:r>
              <a:rPr spc="-390" dirty="0">
                <a:solidFill>
                  <a:srgbClr val="000000"/>
                </a:solidFill>
              </a:rPr>
              <a:t> </a:t>
            </a:r>
            <a:r>
              <a:rPr spc="-380" dirty="0">
                <a:solidFill>
                  <a:srgbClr val="000000"/>
                </a:solidFill>
              </a:rPr>
              <a:t>components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2019" y="6474057"/>
            <a:ext cx="2032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70" dirty="0">
                <a:solidFill>
                  <a:srgbClr val="FFFFFF"/>
                </a:solidFill>
                <a:latin typeface="Verdana"/>
                <a:cs typeface="Verdana"/>
              </a:rPr>
              <a:t>© </a:t>
            </a:r>
            <a:r>
              <a:rPr sz="700" spc="-130" dirty="0">
                <a:solidFill>
                  <a:srgbClr val="FFFFFF"/>
                </a:solidFill>
                <a:latin typeface="Verdana"/>
                <a:cs typeface="Verdana"/>
              </a:rPr>
              <a:t>2018 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Adobe. </a:t>
            </a:r>
            <a:r>
              <a:rPr sz="700" spc="-4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Rights </a:t>
            </a:r>
            <a:r>
              <a:rPr sz="700" spc="-95" dirty="0">
                <a:solidFill>
                  <a:srgbClr val="FFFFFF"/>
                </a:solidFill>
                <a:latin typeface="Verdana"/>
                <a:cs typeface="Verdana"/>
              </a:rPr>
              <a:t>Reserved. 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Adobe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Confidential.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9143"/>
            <a:ext cx="12186285" cy="6788150"/>
            <a:chOff x="0" y="9143"/>
            <a:chExt cx="12186285" cy="6788150"/>
          </a:xfrm>
        </p:grpSpPr>
        <p:sp>
          <p:nvSpPr>
            <p:cNvPr id="7" name="object 7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77956" y="5341619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87585" y="5263069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6690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Container</a:t>
            </a:r>
            <a:r>
              <a:rPr spc="-430" dirty="0"/>
              <a:t> </a:t>
            </a:r>
            <a:r>
              <a:rPr spc="-380" dirty="0"/>
              <a:t>components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9994" y="1085659"/>
            <a:ext cx="4716780" cy="339217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805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80" dirty="0">
                <a:latin typeface="Verdana"/>
                <a:cs typeface="Verdana"/>
              </a:rPr>
              <a:t>Extensible </a:t>
            </a:r>
            <a:r>
              <a:rPr sz="2400" spc="-285" dirty="0">
                <a:latin typeface="Verdana"/>
                <a:cs typeface="Verdana"/>
              </a:rPr>
              <a:t>components</a:t>
            </a:r>
            <a:endParaRPr sz="24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90" dirty="0">
                <a:latin typeface="Verdana"/>
                <a:cs typeface="Verdana"/>
              </a:rPr>
              <a:t>Container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15" dirty="0">
                <a:latin typeface="Verdana"/>
                <a:cs typeface="Verdana"/>
              </a:rPr>
              <a:t>Dynamic </a:t>
            </a:r>
            <a:r>
              <a:rPr sz="2000" spc="-185" dirty="0">
                <a:latin typeface="Verdana"/>
                <a:cs typeface="Verdana"/>
              </a:rPr>
              <a:t>instantiation </a:t>
            </a:r>
            <a:r>
              <a:rPr sz="2000" spc="-180" dirty="0">
                <a:latin typeface="Verdana"/>
                <a:cs typeface="Verdana"/>
              </a:rPr>
              <a:t>of</a:t>
            </a:r>
            <a:r>
              <a:rPr sz="2000" spc="-355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components</a:t>
            </a:r>
            <a:endParaRPr sz="2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8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95" dirty="0">
                <a:latin typeface="Verdana"/>
                <a:cs typeface="Verdana"/>
              </a:rPr>
              <a:t>ResponsiveGrid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5" dirty="0">
                <a:latin typeface="Verdana"/>
                <a:cs typeface="Verdana"/>
              </a:rPr>
              <a:t>Provide </a:t>
            </a:r>
            <a:r>
              <a:rPr sz="2000" spc="-240" dirty="0">
                <a:latin typeface="Verdana"/>
                <a:cs typeface="Verdana"/>
              </a:rPr>
              <a:t>access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195" dirty="0">
                <a:latin typeface="Verdana"/>
                <a:cs typeface="Verdana"/>
              </a:rPr>
              <a:t>layout </a:t>
            </a:r>
            <a:r>
              <a:rPr sz="2000" spc="-210" dirty="0">
                <a:latin typeface="Verdana"/>
                <a:cs typeface="Verdana"/>
              </a:rPr>
              <a:t>class</a:t>
            </a:r>
            <a:r>
              <a:rPr sz="2000" spc="-535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names</a:t>
            </a:r>
            <a:endParaRPr sz="2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45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15" dirty="0">
                <a:latin typeface="Verdana"/>
                <a:cs typeface="Verdana"/>
              </a:rPr>
              <a:t>Dynamic </a:t>
            </a:r>
            <a:r>
              <a:rPr sz="2000" spc="-185" dirty="0">
                <a:latin typeface="Verdana"/>
                <a:cs typeface="Verdana"/>
              </a:rPr>
              <a:t>instantiation of </a:t>
            </a:r>
            <a:r>
              <a:rPr sz="2000" spc="-150" dirty="0">
                <a:latin typeface="Verdana"/>
                <a:cs typeface="Verdana"/>
              </a:rPr>
              <a:t>child</a:t>
            </a:r>
            <a:r>
              <a:rPr sz="2000" spc="-425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pages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20" dirty="0">
                <a:latin typeface="Verdana"/>
                <a:cs typeface="Verdana"/>
              </a:rPr>
              <a:t>Read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90" dirty="0">
                <a:solidFill>
                  <a:srgbClr val="008000"/>
                </a:solidFill>
                <a:latin typeface="Verdana"/>
                <a:cs typeface="Verdana"/>
              </a:rPr>
              <a:t>:children </a:t>
            </a:r>
            <a:r>
              <a:rPr sz="1800" spc="-140" dirty="0">
                <a:latin typeface="Verdana"/>
                <a:cs typeface="Verdana"/>
              </a:rPr>
              <a:t>field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475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2271" y="6484428"/>
            <a:ext cx="124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25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265" dirty="0">
                <a:solidFill>
                  <a:srgbClr val="000000"/>
                </a:solidFill>
              </a:rPr>
              <a:t>Model </a:t>
            </a:r>
            <a:r>
              <a:rPr spc="-395" dirty="0">
                <a:solidFill>
                  <a:srgbClr val="000000"/>
                </a:solidFill>
              </a:rPr>
              <a:t>Manager </a:t>
            </a:r>
            <a:r>
              <a:rPr spc="-405" dirty="0">
                <a:solidFill>
                  <a:srgbClr val="000000"/>
                </a:solidFill>
              </a:rPr>
              <a:t>and</a:t>
            </a:r>
            <a:r>
              <a:rPr spc="-525" dirty="0">
                <a:solidFill>
                  <a:srgbClr val="000000"/>
                </a:solidFill>
              </a:rPr>
              <a:t> </a:t>
            </a:r>
            <a:r>
              <a:rPr spc="-375" dirty="0">
                <a:solidFill>
                  <a:srgbClr val="000000"/>
                </a:solidFill>
              </a:rPr>
              <a:t>Provider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4655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Model </a:t>
            </a:r>
            <a:r>
              <a:rPr spc="-395" dirty="0"/>
              <a:t>Manager </a:t>
            </a:r>
            <a:r>
              <a:rPr spc="-405" dirty="0"/>
              <a:t>and</a:t>
            </a:r>
            <a:r>
              <a:rPr spc="-570" dirty="0"/>
              <a:t> </a:t>
            </a:r>
            <a:r>
              <a:rPr spc="-375" dirty="0"/>
              <a:t>Provider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67891"/>
            <a:ext cx="5863590" cy="28632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60" dirty="0">
                <a:latin typeface="Verdana"/>
                <a:cs typeface="Verdana"/>
              </a:rPr>
              <a:t>ModelManager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25" dirty="0">
                <a:latin typeface="Verdana"/>
                <a:cs typeface="Verdana"/>
              </a:rPr>
              <a:t>Stores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30" dirty="0">
                <a:latin typeface="Verdana"/>
                <a:cs typeface="Verdana"/>
              </a:rPr>
              <a:t>Caches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170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55" dirty="0">
                <a:latin typeface="Verdana"/>
                <a:cs typeface="Verdana"/>
              </a:rPr>
              <a:t>Allows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b="1" spc="-315" dirty="0">
                <a:latin typeface="Verdana"/>
                <a:cs typeface="Verdana"/>
              </a:rPr>
              <a:t>asynchronously </a:t>
            </a:r>
            <a:r>
              <a:rPr sz="2000" b="1" spc="-275" dirty="0">
                <a:latin typeface="Verdana"/>
                <a:cs typeface="Verdana"/>
              </a:rPr>
              <a:t>load </a:t>
            </a:r>
            <a:r>
              <a:rPr sz="2000" spc="-240" dirty="0">
                <a:latin typeface="Verdana"/>
                <a:cs typeface="Verdana"/>
              </a:rPr>
              <a:t>fragments </a:t>
            </a:r>
            <a:r>
              <a:rPr sz="2000" spc="-185" dirty="0">
                <a:latin typeface="Verdana"/>
                <a:cs typeface="Verdana"/>
              </a:rPr>
              <a:t>of</a:t>
            </a:r>
            <a:r>
              <a:rPr sz="2000" spc="-310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29" dirty="0">
                <a:latin typeface="Verdana"/>
                <a:cs typeface="Verdana"/>
              </a:rPr>
              <a:t>Returns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b="1" spc="-310" dirty="0">
                <a:latin typeface="Verdana"/>
                <a:cs typeface="Verdana"/>
              </a:rPr>
              <a:t>immutable </a:t>
            </a:r>
            <a:r>
              <a:rPr sz="2000" spc="-185" dirty="0">
                <a:latin typeface="Verdana"/>
                <a:cs typeface="Verdana"/>
              </a:rPr>
              <a:t>model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54" dirty="0">
                <a:latin typeface="Verdana"/>
                <a:cs typeface="Verdana"/>
              </a:rPr>
              <a:t>a</a:t>
            </a:r>
            <a:r>
              <a:rPr sz="2000" spc="-39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component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325" dirty="0">
                <a:latin typeface="Verdana"/>
                <a:cs typeface="Verdana"/>
              </a:rPr>
              <a:t>Is </a:t>
            </a:r>
            <a:r>
              <a:rPr sz="2000" spc="-210" dirty="0">
                <a:latin typeface="Verdana"/>
                <a:cs typeface="Verdana"/>
              </a:rPr>
              <a:t>updated </a:t>
            </a:r>
            <a:r>
              <a:rPr sz="2000" spc="-225" dirty="0">
                <a:latin typeface="Verdana"/>
                <a:cs typeface="Verdana"/>
              </a:rPr>
              <a:t>by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240" dirty="0">
                <a:latin typeface="Verdana"/>
                <a:cs typeface="Verdana"/>
              </a:rPr>
              <a:t>Page</a:t>
            </a:r>
            <a:r>
              <a:rPr sz="2000" spc="-300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Editor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45" dirty="0">
                <a:latin typeface="Verdana"/>
                <a:cs typeface="Verdana"/>
              </a:rPr>
              <a:t>Can </a:t>
            </a:r>
            <a:r>
              <a:rPr sz="2000" b="1" spc="-295" dirty="0">
                <a:latin typeface="Verdana"/>
                <a:cs typeface="Verdana"/>
              </a:rPr>
              <a:t>force </a:t>
            </a:r>
            <a:r>
              <a:rPr sz="2000" b="1" spc="-285" dirty="0">
                <a:latin typeface="Verdana"/>
                <a:cs typeface="Verdana"/>
              </a:rPr>
              <a:t>reload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185" dirty="0">
                <a:latin typeface="Verdana"/>
                <a:cs typeface="Verdana"/>
              </a:rPr>
              <a:t>model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54" dirty="0">
                <a:latin typeface="Verdana"/>
                <a:cs typeface="Verdana"/>
              </a:rPr>
              <a:t>a</a:t>
            </a:r>
            <a:r>
              <a:rPr sz="2000" spc="-33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component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05321" y="6486878"/>
            <a:ext cx="17970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10" dirty="0">
                <a:solidFill>
                  <a:srgbClr val="FFFFFF"/>
                </a:solidFill>
                <a:latin typeface="Verdana"/>
                <a:cs typeface="Verdana"/>
              </a:rPr>
              <a:t>25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4655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Model </a:t>
            </a:r>
            <a:r>
              <a:rPr spc="-395" dirty="0"/>
              <a:t>Manager </a:t>
            </a:r>
            <a:r>
              <a:rPr spc="-405" dirty="0"/>
              <a:t>and</a:t>
            </a:r>
            <a:r>
              <a:rPr spc="-570" dirty="0"/>
              <a:t> </a:t>
            </a:r>
            <a:r>
              <a:rPr spc="-375" dirty="0"/>
              <a:t>Provider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67891"/>
            <a:ext cx="6050280" cy="237807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54" dirty="0">
                <a:latin typeface="Verdana"/>
                <a:cs typeface="Verdana"/>
              </a:rPr>
              <a:t>ModelProvider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95" dirty="0">
                <a:latin typeface="Verdana"/>
                <a:cs typeface="Verdana"/>
              </a:rPr>
              <a:t>Listens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185" dirty="0">
                <a:latin typeface="Verdana"/>
                <a:cs typeface="Verdana"/>
              </a:rPr>
              <a:t>model </a:t>
            </a:r>
            <a:r>
              <a:rPr sz="2000" spc="-235" dirty="0">
                <a:latin typeface="Verdana"/>
                <a:cs typeface="Verdana"/>
              </a:rPr>
              <a:t>changes </a:t>
            </a:r>
            <a:r>
              <a:rPr sz="2000" spc="-225" dirty="0">
                <a:latin typeface="Verdana"/>
                <a:cs typeface="Verdana"/>
              </a:rPr>
              <a:t>by </a:t>
            </a:r>
            <a:r>
              <a:rPr sz="2000" spc="-215" dirty="0">
                <a:latin typeface="Verdana"/>
                <a:cs typeface="Verdana"/>
              </a:rPr>
              <a:t>resource</a:t>
            </a:r>
            <a:r>
              <a:rPr sz="2000" spc="-495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path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40" dirty="0">
                <a:latin typeface="Verdana"/>
                <a:cs typeface="Verdana"/>
              </a:rPr>
              <a:t>Model </a:t>
            </a:r>
            <a:r>
              <a:rPr sz="2000" spc="-170" dirty="0">
                <a:latin typeface="Verdana"/>
                <a:cs typeface="Verdana"/>
              </a:rPr>
              <a:t>fields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204" dirty="0">
                <a:latin typeface="Verdana"/>
                <a:cs typeface="Verdana"/>
              </a:rPr>
              <a:t>component </a:t>
            </a:r>
            <a:r>
              <a:rPr sz="2000" spc="-190" dirty="0">
                <a:latin typeface="Verdana"/>
                <a:cs typeface="Verdana"/>
              </a:rPr>
              <a:t>properties</a:t>
            </a:r>
            <a:r>
              <a:rPr sz="2000" spc="-555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transformation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5" dirty="0">
                <a:solidFill>
                  <a:srgbClr val="008000"/>
                </a:solidFill>
                <a:latin typeface="Verdana"/>
                <a:cs typeface="Verdana"/>
              </a:rPr>
              <a:t>Utils.modelToProps(model)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i="1" spc="-240" dirty="0">
                <a:latin typeface="Verdana"/>
                <a:cs typeface="Verdana"/>
              </a:rPr>
              <a:t>myProp </a:t>
            </a:r>
            <a:r>
              <a:rPr sz="1800" i="1" spc="-380" dirty="0">
                <a:latin typeface="Verdana"/>
                <a:cs typeface="Verdana"/>
              </a:rPr>
              <a:t>-&gt;</a:t>
            </a:r>
            <a:r>
              <a:rPr sz="1800" i="1" spc="-210" dirty="0">
                <a:latin typeface="Verdana"/>
                <a:cs typeface="Verdana"/>
              </a:rPr>
              <a:t> </a:t>
            </a:r>
            <a:r>
              <a:rPr sz="1800" i="1" spc="-240" dirty="0">
                <a:latin typeface="Verdana"/>
                <a:cs typeface="Verdana"/>
              </a:rPr>
              <a:t>this.props.myProp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i="1" spc="-275" dirty="0">
                <a:latin typeface="Verdana"/>
                <a:cs typeface="Verdana"/>
              </a:rPr>
              <a:t>:type </a:t>
            </a:r>
            <a:r>
              <a:rPr sz="1800" i="1" spc="-380" dirty="0">
                <a:latin typeface="Verdana"/>
                <a:cs typeface="Verdana"/>
              </a:rPr>
              <a:t>-&gt; </a:t>
            </a:r>
            <a:r>
              <a:rPr sz="1800" i="1" spc="-260" dirty="0">
                <a:latin typeface="Verdana"/>
                <a:cs typeface="Verdana"/>
              </a:rPr>
              <a:t>this.props.cqType</a:t>
            </a:r>
            <a:r>
              <a:rPr sz="1800" i="1" spc="-229" dirty="0">
                <a:latin typeface="Verdana"/>
                <a:cs typeface="Verdana"/>
              </a:rPr>
              <a:t> </a:t>
            </a:r>
            <a:r>
              <a:rPr sz="1800" i="1" spc="-250" dirty="0">
                <a:latin typeface="Verdana"/>
                <a:cs typeface="Verdana"/>
              </a:rPr>
              <a:t>(reserved)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05321" y="6486878"/>
            <a:ext cx="17970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1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CB0F-883E-49F4-9653-497F2DF7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B52F6-FB9B-46BB-B16B-BC6C643A2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600F0-CE9C-406A-AE6D-202989AB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86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365" dirty="0">
                <a:solidFill>
                  <a:srgbClr val="000000"/>
                </a:solidFill>
              </a:rPr>
              <a:t>App </a:t>
            </a:r>
            <a:r>
              <a:rPr spc="-385" dirty="0">
                <a:solidFill>
                  <a:srgbClr val="000000"/>
                </a:solidFill>
              </a:rPr>
              <a:t>Routing </a:t>
            </a:r>
            <a:r>
              <a:rPr spc="-405" dirty="0">
                <a:solidFill>
                  <a:srgbClr val="000000"/>
                </a:solidFill>
              </a:rPr>
              <a:t>and </a:t>
            </a:r>
            <a:r>
              <a:rPr spc="-265" dirty="0">
                <a:solidFill>
                  <a:srgbClr val="000000"/>
                </a:solidFill>
              </a:rPr>
              <a:t>Model</a:t>
            </a:r>
            <a:r>
              <a:rPr spc="-375" dirty="0">
                <a:solidFill>
                  <a:srgbClr val="000000"/>
                </a:solidFill>
              </a:rPr>
              <a:t> </a:t>
            </a:r>
            <a:r>
              <a:rPr spc="-405" dirty="0">
                <a:solidFill>
                  <a:srgbClr val="000000"/>
                </a:solidFill>
              </a:rPr>
              <a:t>Router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4969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App </a:t>
            </a:r>
            <a:r>
              <a:rPr spc="-385" dirty="0"/>
              <a:t>Routing </a:t>
            </a:r>
            <a:r>
              <a:rPr spc="-405" dirty="0"/>
              <a:t>and </a:t>
            </a:r>
            <a:r>
              <a:rPr spc="-265" dirty="0"/>
              <a:t>Model</a:t>
            </a:r>
            <a:r>
              <a:rPr spc="-430" dirty="0"/>
              <a:t> </a:t>
            </a:r>
            <a:r>
              <a:rPr spc="-405" dirty="0"/>
              <a:t>Router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85659"/>
            <a:ext cx="7959725" cy="336105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805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80" dirty="0">
                <a:latin typeface="Verdana"/>
                <a:cs typeface="Verdana"/>
              </a:rPr>
              <a:t>App </a:t>
            </a:r>
            <a:r>
              <a:rPr sz="2400" spc="-235" dirty="0">
                <a:latin typeface="Verdana"/>
                <a:cs typeface="Verdana"/>
              </a:rPr>
              <a:t>Routing </a:t>
            </a:r>
            <a:r>
              <a:rPr sz="2400" spc="-305" dirty="0">
                <a:latin typeface="Verdana"/>
                <a:cs typeface="Verdana"/>
              </a:rPr>
              <a:t>relates </a:t>
            </a:r>
            <a:r>
              <a:rPr sz="2400" spc="-270" dirty="0">
                <a:latin typeface="Verdana"/>
                <a:cs typeface="Verdana"/>
              </a:rPr>
              <a:t>to </a:t>
            </a:r>
            <a:r>
              <a:rPr sz="2400" spc="-295" dirty="0">
                <a:latin typeface="Verdana"/>
                <a:cs typeface="Verdana"/>
              </a:rPr>
              <a:t>the </a:t>
            </a:r>
            <a:r>
              <a:rPr sz="2400" spc="-235" dirty="0">
                <a:latin typeface="Verdana"/>
                <a:cs typeface="Verdana"/>
              </a:rPr>
              <a:t>navigation </a:t>
            </a:r>
            <a:r>
              <a:rPr sz="2400" spc="-295" dirty="0">
                <a:latin typeface="Verdana"/>
                <a:cs typeface="Verdana"/>
              </a:rPr>
              <a:t>the</a:t>
            </a:r>
            <a:r>
              <a:rPr sz="2400" spc="-24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App</a:t>
            </a:r>
            <a:endParaRPr sz="24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00" dirty="0">
                <a:latin typeface="Verdana"/>
                <a:cs typeface="Verdana"/>
              </a:rPr>
              <a:t>The </a:t>
            </a:r>
            <a:r>
              <a:rPr sz="2400" spc="-204" dirty="0">
                <a:latin typeface="Verdana"/>
                <a:cs typeface="Verdana"/>
              </a:rPr>
              <a:t>Model</a:t>
            </a:r>
            <a:r>
              <a:rPr sz="2400" spc="-254" dirty="0">
                <a:latin typeface="Verdana"/>
                <a:cs typeface="Verdana"/>
              </a:rPr>
              <a:t> </a:t>
            </a:r>
            <a:r>
              <a:rPr sz="2400" spc="-310" dirty="0">
                <a:latin typeface="Verdana"/>
                <a:cs typeface="Verdana"/>
              </a:rPr>
              <a:t>Router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00" dirty="0">
                <a:latin typeface="Verdana"/>
                <a:cs typeface="Verdana"/>
              </a:rPr>
              <a:t>Pre-fetch </a:t>
            </a:r>
            <a:r>
              <a:rPr sz="2000" spc="-235" dirty="0">
                <a:latin typeface="Verdana"/>
                <a:cs typeface="Verdana"/>
              </a:rPr>
              <a:t>fragments </a:t>
            </a:r>
            <a:r>
              <a:rPr sz="2000" spc="-185" dirty="0">
                <a:latin typeface="Verdana"/>
                <a:cs typeface="Verdana"/>
              </a:rPr>
              <a:t>of</a:t>
            </a:r>
            <a:r>
              <a:rPr sz="2000" spc="-240" dirty="0">
                <a:latin typeface="Verdana"/>
                <a:cs typeface="Verdana"/>
              </a:rPr>
              <a:t> </a:t>
            </a:r>
            <a:r>
              <a:rPr sz="2000" spc="-185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5" dirty="0">
                <a:latin typeface="Verdana"/>
                <a:cs typeface="Verdana"/>
              </a:rPr>
              <a:t>Listen </a:t>
            </a:r>
            <a:r>
              <a:rPr sz="2000" spc="-180" dirty="0">
                <a:latin typeface="Verdana"/>
                <a:cs typeface="Verdana"/>
              </a:rPr>
              <a:t>for </a:t>
            </a:r>
            <a:r>
              <a:rPr sz="2000" spc="-170" dirty="0">
                <a:latin typeface="Verdana"/>
                <a:cs typeface="Verdana"/>
              </a:rPr>
              <a:t>calls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490" dirty="0">
                <a:latin typeface="Verdana"/>
                <a:cs typeface="Verdana"/>
              </a:rPr>
              <a:t> </a:t>
            </a:r>
            <a:r>
              <a:rPr sz="2000" b="1" spc="-290" dirty="0">
                <a:latin typeface="Verdana"/>
                <a:cs typeface="Verdana"/>
              </a:rPr>
              <a:t>History </a:t>
            </a:r>
            <a:r>
              <a:rPr sz="2000" b="1" spc="-415" dirty="0">
                <a:latin typeface="Verdana"/>
                <a:cs typeface="Verdana"/>
              </a:rPr>
              <a:t>API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295" dirty="0">
                <a:latin typeface="Verdana"/>
                <a:cs typeface="Verdana"/>
              </a:rPr>
              <a:t>Enabled </a:t>
            </a:r>
            <a:r>
              <a:rPr sz="2000" spc="-225" dirty="0">
                <a:latin typeface="Verdana"/>
                <a:cs typeface="Verdana"/>
              </a:rPr>
              <a:t>by </a:t>
            </a:r>
            <a:r>
              <a:rPr sz="2000" spc="-190" dirty="0">
                <a:latin typeface="Verdana"/>
                <a:cs typeface="Verdana"/>
              </a:rPr>
              <a:t>default</a:t>
            </a:r>
            <a:endParaRPr sz="2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45" dirty="0">
                <a:latin typeface="Verdana"/>
                <a:cs typeface="Verdana"/>
              </a:rPr>
              <a:t>Meta </a:t>
            </a:r>
            <a:r>
              <a:rPr sz="2400" spc="-280" dirty="0">
                <a:latin typeface="Verdana"/>
                <a:cs typeface="Verdana"/>
              </a:rPr>
              <a:t>properties </a:t>
            </a:r>
            <a:r>
              <a:rPr sz="2400" spc="-270" dirty="0">
                <a:latin typeface="Verdana"/>
                <a:cs typeface="Verdana"/>
              </a:rPr>
              <a:t>to </a:t>
            </a:r>
            <a:r>
              <a:rPr sz="2400" spc="-235" dirty="0">
                <a:latin typeface="Verdana"/>
                <a:cs typeface="Verdana"/>
              </a:rPr>
              <a:t>initialize </a:t>
            </a:r>
            <a:r>
              <a:rPr sz="2400" spc="-295" dirty="0">
                <a:latin typeface="Verdana"/>
                <a:cs typeface="Verdana"/>
              </a:rPr>
              <a:t>the </a:t>
            </a:r>
            <a:r>
              <a:rPr sz="2400" i="1" spc="-335" dirty="0">
                <a:latin typeface="Verdana"/>
                <a:cs typeface="Verdana"/>
              </a:rPr>
              <a:t>ModelRouter</a:t>
            </a:r>
            <a:r>
              <a:rPr sz="2400" i="1" spc="-330" dirty="0">
                <a:latin typeface="Verdana"/>
                <a:cs typeface="Verdana"/>
              </a:rPr>
              <a:t> </a:t>
            </a:r>
            <a:r>
              <a:rPr sz="2400" i="1" spc="-280" dirty="0">
                <a:latin typeface="Verdana"/>
                <a:cs typeface="Verdana"/>
              </a:rPr>
              <a:t>(</a:t>
            </a:r>
            <a:r>
              <a:rPr sz="2400" spc="-280" dirty="0">
                <a:latin typeface="Verdana"/>
                <a:cs typeface="Verdana"/>
              </a:rPr>
              <a:t>Optinal</a:t>
            </a:r>
            <a:r>
              <a:rPr sz="2400" i="1" spc="-28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190" dirty="0">
                <a:solidFill>
                  <a:srgbClr val="008000"/>
                </a:solidFill>
                <a:latin typeface="Verdana"/>
                <a:cs typeface="Verdana"/>
              </a:rPr>
              <a:t>cq:pagemodel_route_filters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250" dirty="0">
                <a:latin typeface="Verdana"/>
                <a:cs typeface="Verdana"/>
              </a:rPr>
              <a:t>array </a:t>
            </a:r>
            <a:r>
              <a:rPr sz="2000" spc="-185" dirty="0">
                <a:latin typeface="Verdana"/>
                <a:cs typeface="Verdana"/>
              </a:rPr>
              <a:t>of </a:t>
            </a:r>
            <a:r>
              <a:rPr sz="2000" spc="-215" dirty="0">
                <a:latin typeface="Verdana"/>
                <a:cs typeface="Verdana"/>
              </a:rPr>
              <a:t>regular </a:t>
            </a:r>
            <a:r>
              <a:rPr sz="2000" spc="-220" dirty="0">
                <a:latin typeface="Verdana"/>
                <a:cs typeface="Verdana"/>
              </a:rPr>
              <a:t>expressions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195" dirty="0">
                <a:latin typeface="Verdana"/>
                <a:cs typeface="Verdana"/>
              </a:rPr>
              <a:t>ignore</a:t>
            </a:r>
            <a:r>
              <a:rPr sz="2000" spc="-495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routes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200" dirty="0">
                <a:solidFill>
                  <a:srgbClr val="008000"/>
                </a:solidFill>
                <a:latin typeface="Verdana"/>
                <a:cs typeface="Verdana"/>
              </a:rPr>
              <a:t>cq:pagemodel_router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185" dirty="0">
                <a:latin typeface="Verdana"/>
                <a:cs typeface="Verdana"/>
              </a:rPr>
              <a:t>disable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459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router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05360" y="6486878"/>
            <a:ext cx="179070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14" dirty="0">
                <a:solidFill>
                  <a:srgbClr val="FFFFFF"/>
                </a:solidFill>
                <a:latin typeface="Verdana"/>
                <a:cs typeface="Verdana"/>
              </a:rPr>
              <a:t>28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3D5F-28F5-47D0-9ACA-E2E07465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1ECCF-5450-42B1-89F8-3E96C79B7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AD663-9D0A-48FF-BC4D-45398282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9C7B-3339-492B-A686-2BEB604A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95907-D799-499F-87A9-7E375DACB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D2EB6-1C12-4B13-A5CD-A490A6B4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F0EB-1D04-4D9F-A5B6-9ECF4852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B7FFF-C8B1-4F86-801D-35F4FAA3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89183-D9CE-48F9-8E5B-5D35205D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4CAE-25A4-4ADC-9C2C-9C74920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639BA-1A64-41EB-BAEB-5AD6145E1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3E13B-3865-4589-A32B-A189AE7A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99C6-9A59-4BF7-9CF8-101031B8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8E1FC-01B9-4EE6-8CF4-E50A151D1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374E1-1CD6-4EDC-B665-DB0FFCFC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D204-1CE8-427B-80F0-D8CFA32A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6F997-614D-41FE-9B8C-AFF198EF7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18864-A238-4C8B-8C27-3035C89E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19" y="6487373"/>
            <a:ext cx="280860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FFFFFF"/>
                </a:solidFill>
                <a:latin typeface="Adobe Clean"/>
                <a:cs typeface="Adobe Clean"/>
              </a:rPr>
              <a:t>2018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 </a:t>
            </a:r>
            <a:r>
              <a:rPr sz="700" spc="-10" dirty="0">
                <a:solidFill>
                  <a:srgbClr val="FFFFFF"/>
                </a:solidFill>
                <a:latin typeface="Adobe Clean"/>
                <a:cs typeface="Adobe Clean"/>
              </a:rPr>
              <a:t>Systems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Incorporated. All </a:t>
            </a:r>
            <a:r>
              <a:rPr sz="700" spc="-15" dirty="0">
                <a:solidFill>
                  <a:srgbClr val="FFFFFF"/>
                </a:solidFill>
                <a:latin typeface="Adobe Clean"/>
                <a:cs typeface="Adobe Clean"/>
              </a:rPr>
              <a:t>Rights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Reserved.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</a:t>
            </a:r>
            <a:r>
              <a:rPr sz="700" spc="-55" dirty="0">
                <a:solidFill>
                  <a:srgbClr val="FFFFFF"/>
                </a:solidFill>
                <a:latin typeface="Adobe Clean"/>
                <a:cs typeface="Adobe Clean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4386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Style </a:t>
            </a:r>
            <a:r>
              <a:rPr spc="-20" dirty="0">
                <a:solidFill>
                  <a:srgbClr val="3E3E3E"/>
                </a:solidFill>
              </a:rPr>
              <a:t>System </a:t>
            </a:r>
            <a:r>
              <a:rPr spc="-5" dirty="0">
                <a:solidFill>
                  <a:srgbClr val="3E3E3E"/>
                </a:solidFill>
              </a:rPr>
              <a:t>– </a:t>
            </a:r>
            <a:r>
              <a:rPr spc="-85" dirty="0">
                <a:solidFill>
                  <a:srgbClr val="3E3E3E"/>
                </a:solidFill>
              </a:rPr>
              <a:t>An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8316" y="1086416"/>
            <a:ext cx="3112135" cy="27546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b="0" spc="-35" dirty="0">
                <a:latin typeface="Adobe Clean Light"/>
                <a:cs typeface="Adobe Clean Light"/>
              </a:rPr>
              <a:t>Components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25" dirty="0">
                <a:latin typeface="Adobe Clean Light"/>
                <a:cs typeface="Adobe Clean Light"/>
              </a:rPr>
              <a:t>the</a:t>
            </a:r>
            <a:r>
              <a:rPr sz="2400" b="0" spc="35" dirty="0">
                <a:latin typeface="Adobe Clean Light"/>
                <a:cs typeface="Adobe Clean Light"/>
              </a:rPr>
              <a:t> </a:t>
            </a:r>
            <a:r>
              <a:rPr sz="2400" b="0" spc="-70" dirty="0">
                <a:latin typeface="Adobe Clean Light"/>
                <a:cs typeface="Adobe Clean Light"/>
              </a:rPr>
              <a:t>page: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Hero</a:t>
            </a:r>
            <a:r>
              <a:rPr sz="2400" b="0" dirty="0">
                <a:latin typeface="Adobe Clean Light"/>
                <a:cs typeface="Adobe Clean Light"/>
              </a:rPr>
              <a:t> </a:t>
            </a:r>
            <a:r>
              <a:rPr sz="2400" b="0" spc="-25" dirty="0">
                <a:latin typeface="Adobe Clean Light"/>
                <a:cs typeface="Adobe Clean Light"/>
              </a:rPr>
              <a:t>banner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35" dirty="0">
                <a:latin typeface="Adobe Clean Light"/>
                <a:cs typeface="Adobe Clean Light"/>
              </a:rPr>
              <a:t>Rich</a:t>
            </a:r>
            <a:r>
              <a:rPr sz="2400" b="0" spc="-5" dirty="0">
                <a:latin typeface="Adobe Clean Light"/>
                <a:cs typeface="Adobe Clean Light"/>
              </a:rPr>
              <a:t> </a:t>
            </a:r>
            <a:r>
              <a:rPr sz="2400" b="0" spc="-20" dirty="0">
                <a:latin typeface="Adobe Clean Light"/>
                <a:cs typeface="Adobe Clean Light"/>
              </a:rPr>
              <a:t>text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35" dirty="0">
                <a:latin typeface="Adobe Clean Light"/>
                <a:cs typeface="Adobe Clean Light"/>
              </a:rPr>
              <a:t>Highlighted</a:t>
            </a:r>
            <a:r>
              <a:rPr sz="2400" b="0" spc="20" dirty="0">
                <a:latin typeface="Adobe Clean Light"/>
                <a:cs typeface="Adobe Clean Light"/>
              </a:rPr>
              <a:t> </a:t>
            </a:r>
            <a:r>
              <a:rPr sz="2400" b="0" spc="-25" dirty="0">
                <a:latin typeface="Adobe Clean Light"/>
                <a:cs typeface="Adobe Clean Light"/>
              </a:rPr>
              <a:t>banner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Image </a:t>
            </a:r>
            <a:r>
              <a:rPr sz="2400" b="0" spc="-30" dirty="0">
                <a:latin typeface="Adobe Clean Light"/>
                <a:cs typeface="Adobe Clean Light"/>
              </a:rPr>
              <a:t>and</a:t>
            </a:r>
            <a:r>
              <a:rPr sz="2400" b="0" spc="35" dirty="0">
                <a:latin typeface="Adobe Clean Light"/>
                <a:cs typeface="Adobe Clean Light"/>
              </a:rPr>
              <a:t> </a:t>
            </a:r>
            <a:r>
              <a:rPr sz="2400" b="0" spc="-20" dirty="0">
                <a:latin typeface="Adobe Clean Light"/>
                <a:cs typeface="Adobe Clean Light"/>
              </a:rPr>
              <a:t>text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105" dirty="0">
                <a:latin typeface="Adobe Clean Light"/>
                <a:cs typeface="Adobe Clean Light"/>
              </a:rPr>
              <a:t>Text </a:t>
            </a:r>
            <a:r>
              <a:rPr sz="2400" b="0" spc="-30" dirty="0">
                <a:latin typeface="Adobe Clean Light"/>
                <a:cs typeface="Adobe Clean Light"/>
              </a:rPr>
              <a:t>and</a:t>
            </a:r>
            <a:r>
              <a:rPr sz="2400" b="0" spc="110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image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502" y="686574"/>
            <a:ext cx="5107660" cy="617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880872"/>
            <a:ext cx="4520946" cy="597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181" y="1326261"/>
            <a:ext cx="4521200" cy="993775"/>
          </a:xfrm>
          <a:custGeom>
            <a:avLst/>
            <a:gdLst/>
            <a:ahLst/>
            <a:cxnLst/>
            <a:rect l="l" t="t" r="r" b="b"/>
            <a:pathLst>
              <a:path w="4521200" h="993775">
                <a:moveTo>
                  <a:pt x="0" y="0"/>
                </a:moveTo>
                <a:lnTo>
                  <a:pt x="4520946" y="0"/>
                </a:lnTo>
                <a:lnTo>
                  <a:pt x="4520946" y="993648"/>
                </a:lnTo>
                <a:lnTo>
                  <a:pt x="0" y="99364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181" y="2323719"/>
            <a:ext cx="4521200" cy="1184910"/>
          </a:xfrm>
          <a:custGeom>
            <a:avLst/>
            <a:gdLst/>
            <a:ahLst/>
            <a:cxnLst/>
            <a:rect l="l" t="t" r="r" b="b"/>
            <a:pathLst>
              <a:path w="4521200" h="1184910">
                <a:moveTo>
                  <a:pt x="0" y="0"/>
                </a:moveTo>
                <a:lnTo>
                  <a:pt x="4520946" y="0"/>
                </a:lnTo>
                <a:lnTo>
                  <a:pt x="4520946" y="1184910"/>
                </a:lnTo>
                <a:lnTo>
                  <a:pt x="0" y="118491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81" y="3512439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3"/>
                </a:lnTo>
                <a:lnTo>
                  <a:pt x="0" y="1251203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181" y="4767453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181" y="6017895"/>
            <a:ext cx="4521200" cy="840105"/>
          </a:xfrm>
          <a:custGeom>
            <a:avLst/>
            <a:gdLst/>
            <a:ahLst/>
            <a:cxnLst/>
            <a:rect l="l" t="t" r="r" b="b"/>
            <a:pathLst>
              <a:path w="4521200" h="840104">
                <a:moveTo>
                  <a:pt x="0" y="0"/>
                </a:moveTo>
                <a:lnTo>
                  <a:pt x="4520946" y="0"/>
                </a:lnTo>
                <a:lnTo>
                  <a:pt x="4520946" y="840104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181" y="6017895"/>
            <a:ext cx="0" cy="840105"/>
          </a:xfrm>
          <a:custGeom>
            <a:avLst/>
            <a:gdLst/>
            <a:ahLst/>
            <a:cxnLst/>
            <a:rect l="l" t="t" r="r" b="b"/>
            <a:pathLst>
              <a:path h="840104">
                <a:moveTo>
                  <a:pt x="0" y="84010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6122" y="1823080"/>
            <a:ext cx="1941195" cy="40005"/>
          </a:xfrm>
          <a:custGeom>
            <a:avLst/>
            <a:gdLst/>
            <a:ahLst/>
            <a:cxnLst/>
            <a:rect l="l" t="t" r="r" b="b"/>
            <a:pathLst>
              <a:path w="1941195" h="40005">
                <a:moveTo>
                  <a:pt x="1940941" y="39408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6122" y="2319908"/>
            <a:ext cx="1941195" cy="596900"/>
          </a:xfrm>
          <a:custGeom>
            <a:avLst/>
            <a:gdLst/>
            <a:ahLst/>
            <a:cxnLst/>
            <a:rect l="l" t="t" r="r" b="b"/>
            <a:pathLst>
              <a:path w="1941195" h="596900">
                <a:moveTo>
                  <a:pt x="1940941" y="0"/>
                </a:moveTo>
                <a:lnTo>
                  <a:pt x="0" y="596442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6122" y="2785491"/>
            <a:ext cx="1941195" cy="1353185"/>
          </a:xfrm>
          <a:custGeom>
            <a:avLst/>
            <a:gdLst/>
            <a:ahLst/>
            <a:cxnLst/>
            <a:rect l="l" t="t" r="r" b="b"/>
            <a:pathLst>
              <a:path w="1941195" h="1353185">
                <a:moveTo>
                  <a:pt x="1940941" y="0"/>
                </a:moveTo>
                <a:lnTo>
                  <a:pt x="0" y="1352981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6122" y="3234308"/>
            <a:ext cx="1941195" cy="2159635"/>
          </a:xfrm>
          <a:custGeom>
            <a:avLst/>
            <a:gdLst/>
            <a:ahLst/>
            <a:cxnLst/>
            <a:rect l="l" t="t" r="r" b="b"/>
            <a:pathLst>
              <a:path w="1941195" h="2159635">
                <a:moveTo>
                  <a:pt x="1940941" y="0"/>
                </a:moveTo>
                <a:lnTo>
                  <a:pt x="0" y="2159317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6122" y="3691509"/>
            <a:ext cx="1941195" cy="2952750"/>
          </a:xfrm>
          <a:custGeom>
            <a:avLst/>
            <a:gdLst/>
            <a:ahLst/>
            <a:cxnLst/>
            <a:rect l="l" t="t" r="r" b="b"/>
            <a:pathLst>
              <a:path w="1941195" h="2952750">
                <a:moveTo>
                  <a:pt x="1940941" y="0"/>
                </a:moveTo>
                <a:lnTo>
                  <a:pt x="0" y="2952483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5259" y="6487622"/>
            <a:ext cx="15875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0" dirty="0">
                <a:solidFill>
                  <a:srgbClr val="FFFFFF"/>
                </a:solidFill>
                <a:latin typeface="Adobe Clean"/>
                <a:cs typeface="Adobe Clean"/>
              </a:rPr>
              <a:t>18</a:t>
            </a:fld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19" y="6487373"/>
            <a:ext cx="280860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FFFFFF"/>
                </a:solidFill>
                <a:latin typeface="Adobe Clean"/>
                <a:cs typeface="Adobe Clean"/>
              </a:rPr>
              <a:t>2018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 </a:t>
            </a:r>
            <a:r>
              <a:rPr sz="700" spc="-10" dirty="0">
                <a:solidFill>
                  <a:srgbClr val="FFFFFF"/>
                </a:solidFill>
                <a:latin typeface="Adobe Clean"/>
                <a:cs typeface="Adobe Clean"/>
              </a:rPr>
              <a:t>Systems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Incorporated. All </a:t>
            </a:r>
            <a:r>
              <a:rPr sz="700" spc="-15" dirty="0">
                <a:solidFill>
                  <a:srgbClr val="FFFFFF"/>
                </a:solidFill>
                <a:latin typeface="Adobe Clean"/>
                <a:cs typeface="Adobe Clean"/>
              </a:rPr>
              <a:t>Rights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Reserved.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</a:t>
            </a:r>
            <a:r>
              <a:rPr sz="700" spc="-55" dirty="0">
                <a:solidFill>
                  <a:srgbClr val="FFFFFF"/>
                </a:solidFill>
                <a:latin typeface="Adobe Clean"/>
                <a:cs typeface="Adobe Clean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4386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Style </a:t>
            </a:r>
            <a:r>
              <a:rPr spc="-20" dirty="0">
                <a:solidFill>
                  <a:srgbClr val="3E3E3E"/>
                </a:solidFill>
              </a:rPr>
              <a:t>System </a:t>
            </a:r>
            <a:r>
              <a:rPr spc="-5" dirty="0">
                <a:solidFill>
                  <a:srgbClr val="3E3E3E"/>
                </a:solidFill>
              </a:rPr>
              <a:t>– </a:t>
            </a:r>
            <a:r>
              <a:rPr spc="-85" dirty="0">
                <a:solidFill>
                  <a:srgbClr val="3E3E3E"/>
                </a:solidFill>
              </a:rPr>
              <a:t>An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8316" y="1086416"/>
            <a:ext cx="4725035" cy="27546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b="0" spc="-35" dirty="0">
                <a:latin typeface="Adobe Clean Light"/>
                <a:cs typeface="Adobe Clean Light"/>
              </a:rPr>
              <a:t>Components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25" dirty="0">
                <a:latin typeface="Adobe Clean Light"/>
                <a:cs typeface="Adobe Clean Light"/>
              </a:rPr>
              <a:t>the</a:t>
            </a:r>
            <a:r>
              <a:rPr sz="2400" b="0" spc="90" dirty="0">
                <a:latin typeface="Adobe Clean Light"/>
                <a:cs typeface="Adobe Clean Light"/>
              </a:rPr>
              <a:t> </a:t>
            </a:r>
            <a:r>
              <a:rPr sz="2400" b="0" spc="-70" dirty="0">
                <a:latin typeface="Adobe Clean Light"/>
                <a:cs typeface="Adobe Clean Light"/>
              </a:rPr>
              <a:t>page: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Title,</a:t>
            </a:r>
            <a:r>
              <a:rPr sz="2400" b="0" spc="-45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sngStrike" spc="-5" dirty="0">
                <a:solidFill>
                  <a:srgbClr val="A7A8A7"/>
                </a:solidFill>
                <a:latin typeface="Adobe Clean Light"/>
                <a:cs typeface="Adobe Clean Light"/>
              </a:rPr>
              <a:t>text</a:t>
            </a:r>
            <a:r>
              <a:rPr sz="2400" b="0" strike="noStrike" spc="-5" dirty="0">
                <a:solidFill>
                  <a:srgbClr val="A7A8A7"/>
                </a:solidFill>
                <a:latin typeface="Adobe Clean Light"/>
                <a:cs typeface="Adobe Clean Light"/>
              </a:rPr>
              <a:t>, </a:t>
            </a:r>
            <a:r>
              <a:rPr sz="2400" b="0" strike="noStrike" spc="-20" dirty="0">
                <a:latin typeface="Adobe Clean Light"/>
                <a:cs typeface="Adobe Clean Light"/>
              </a:rPr>
              <a:t>link(s), </a:t>
            </a:r>
            <a:r>
              <a:rPr sz="2400" b="0" strike="noStrike" spc="-40" dirty="0">
                <a:latin typeface="Adobe Clean Light"/>
                <a:cs typeface="Adobe Clean Light"/>
              </a:rPr>
              <a:t>image</a:t>
            </a:r>
            <a:r>
              <a:rPr sz="2400" b="0" strike="noStrike" spc="40" dirty="0">
                <a:latin typeface="Adobe Clean Light"/>
                <a:cs typeface="Adobe Clean Light"/>
              </a:rPr>
              <a:t> </a:t>
            </a:r>
            <a:r>
              <a:rPr sz="2400" b="0" strike="noStrike" spc="-30" dirty="0">
                <a:latin typeface="Adobe Clean Light"/>
                <a:cs typeface="Adobe Clean Light"/>
              </a:rPr>
              <a:t>(background)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Title, </a:t>
            </a:r>
            <a:r>
              <a:rPr sz="2400" b="0" spc="-5" dirty="0">
                <a:latin typeface="Adobe Clean Light"/>
                <a:cs typeface="Adobe Clean Light"/>
              </a:rPr>
              <a:t>text, </a:t>
            </a:r>
            <a:r>
              <a:rPr sz="2400" b="0" spc="-20" dirty="0">
                <a:latin typeface="Adobe Clean Light"/>
                <a:cs typeface="Adobe Clean Light"/>
              </a:rPr>
              <a:t>link(s),</a:t>
            </a:r>
            <a:r>
              <a:rPr sz="2400" b="0" spc="-20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sngStrike" spc="-40" dirty="0">
                <a:solidFill>
                  <a:srgbClr val="A7A8A7"/>
                </a:solidFill>
                <a:latin typeface="Adobe Clean Light"/>
                <a:cs typeface="Adobe Clean Light"/>
              </a:rPr>
              <a:t>image</a:t>
            </a:r>
            <a:r>
              <a:rPr sz="2400" b="0" strike="noStrike" spc="80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noStrike" spc="-35" dirty="0">
                <a:latin typeface="Adobe Clean Light"/>
                <a:cs typeface="Adobe Clean Light"/>
              </a:rPr>
              <a:t>(centered)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Title, </a:t>
            </a:r>
            <a:r>
              <a:rPr sz="2400" b="0" spc="-5" dirty="0">
                <a:latin typeface="Adobe Clean Light"/>
                <a:cs typeface="Adobe Clean Light"/>
              </a:rPr>
              <a:t>text, </a:t>
            </a:r>
            <a:r>
              <a:rPr sz="2400" b="0" spc="-20" dirty="0">
                <a:latin typeface="Adobe Clean Light"/>
                <a:cs typeface="Adobe Clean Light"/>
              </a:rPr>
              <a:t>link(s), </a:t>
            </a:r>
            <a:r>
              <a:rPr sz="2400" b="0" spc="-40" dirty="0">
                <a:latin typeface="Adobe Clean Light"/>
                <a:cs typeface="Adobe Clean Light"/>
              </a:rPr>
              <a:t>image</a:t>
            </a:r>
            <a:r>
              <a:rPr sz="2400" b="0" spc="60" dirty="0">
                <a:latin typeface="Adobe Clean Light"/>
                <a:cs typeface="Adobe Clean Light"/>
              </a:rPr>
              <a:t> </a:t>
            </a:r>
            <a:r>
              <a:rPr sz="2400" b="0" spc="-25" dirty="0">
                <a:latin typeface="Adobe Clean Light"/>
                <a:cs typeface="Adobe Clean Light"/>
              </a:rPr>
              <a:t>(highlighted)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Title, </a:t>
            </a:r>
            <a:r>
              <a:rPr sz="2400" b="0" spc="-5" dirty="0">
                <a:latin typeface="Adobe Clean Light"/>
                <a:cs typeface="Adobe Clean Light"/>
              </a:rPr>
              <a:t>text,</a:t>
            </a:r>
            <a:r>
              <a:rPr sz="2400" b="0" spc="-5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sngStrike" spc="-20" dirty="0">
                <a:solidFill>
                  <a:srgbClr val="A7A8A7"/>
                </a:solidFill>
                <a:latin typeface="Adobe Clean Light"/>
                <a:cs typeface="Adobe Clean Light"/>
              </a:rPr>
              <a:t>link(s)</a:t>
            </a:r>
            <a:r>
              <a:rPr sz="2400" b="0" strike="noStrike" spc="-20" dirty="0">
                <a:solidFill>
                  <a:srgbClr val="A7A8A7"/>
                </a:solidFill>
                <a:latin typeface="Adobe Clean Light"/>
                <a:cs typeface="Adobe Clean Light"/>
              </a:rPr>
              <a:t>, </a:t>
            </a:r>
            <a:r>
              <a:rPr sz="2400" b="0" strike="noStrike" spc="-40" dirty="0">
                <a:latin typeface="Adobe Clean Light"/>
                <a:cs typeface="Adobe Clean Light"/>
              </a:rPr>
              <a:t>image </a:t>
            </a:r>
            <a:r>
              <a:rPr sz="2400" b="0" strike="noStrike" spc="-35" dirty="0">
                <a:latin typeface="Adobe Clean Light"/>
                <a:cs typeface="Adobe Clean Light"/>
              </a:rPr>
              <a:t>(image</a:t>
            </a:r>
            <a:r>
              <a:rPr sz="2400" b="0" strike="noStrike" spc="120" dirty="0">
                <a:latin typeface="Adobe Clean Light"/>
                <a:cs typeface="Adobe Clean Light"/>
              </a:rPr>
              <a:t> </a:t>
            </a:r>
            <a:r>
              <a:rPr sz="2400" b="0" strike="noStrike" spc="-10" dirty="0">
                <a:latin typeface="Adobe Clean Light"/>
                <a:cs typeface="Adobe Clean Light"/>
              </a:rPr>
              <a:t>left)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Title, </a:t>
            </a:r>
            <a:r>
              <a:rPr sz="2400" b="0" spc="-5" dirty="0">
                <a:latin typeface="Adobe Clean Light"/>
                <a:cs typeface="Adobe Clean Light"/>
              </a:rPr>
              <a:t>text,</a:t>
            </a:r>
            <a:r>
              <a:rPr sz="2400" b="0" spc="-5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sngStrike" spc="-20" dirty="0">
                <a:solidFill>
                  <a:srgbClr val="A7A8A7"/>
                </a:solidFill>
                <a:latin typeface="Adobe Clean Light"/>
                <a:cs typeface="Adobe Clean Light"/>
              </a:rPr>
              <a:t>link(s)</a:t>
            </a:r>
            <a:r>
              <a:rPr sz="2400" b="0" strike="noStrike" spc="-20" dirty="0">
                <a:solidFill>
                  <a:srgbClr val="A7A8A7"/>
                </a:solidFill>
                <a:latin typeface="Adobe Clean Light"/>
                <a:cs typeface="Adobe Clean Light"/>
              </a:rPr>
              <a:t>,</a:t>
            </a:r>
            <a:r>
              <a:rPr sz="2400" b="0" strike="noStrike" spc="65" dirty="0">
                <a:solidFill>
                  <a:srgbClr val="A7A8A7"/>
                </a:solidFill>
                <a:latin typeface="Adobe Clean Light"/>
                <a:cs typeface="Adobe Clean Light"/>
              </a:rPr>
              <a:t> </a:t>
            </a:r>
            <a:r>
              <a:rPr sz="2400" b="0" strike="noStrike" spc="-40" dirty="0">
                <a:latin typeface="Adobe Clean Light"/>
                <a:cs typeface="Adobe Clean Light"/>
              </a:rPr>
              <a:t>image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502" y="686574"/>
            <a:ext cx="5107660" cy="617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880872"/>
            <a:ext cx="4520946" cy="597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181" y="1326261"/>
            <a:ext cx="4521200" cy="993775"/>
          </a:xfrm>
          <a:custGeom>
            <a:avLst/>
            <a:gdLst/>
            <a:ahLst/>
            <a:cxnLst/>
            <a:rect l="l" t="t" r="r" b="b"/>
            <a:pathLst>
              <a:path w="4521200" h="993775">
                <a:moveTo>
                  <a:pt x="0" y="0"/>
                </a:moveTo>
                <a:lnTo>
                  <a:pt x="4520946" y="0"/>
                </a:lnTo>
                <a:lnTo>
                  <a:pt x="4520946" y="993648"/>
                </a:lnTo>
                <a:lnTo>
                  <a:pt x="0" y="99364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181" y="2323719"/>
            <a:ext cx="4521200" cy="1184910"/>
          </a:xfrm>
          <a:custGeom>
            <a:avLst/>
            <a:gdLst/>
            <a:ahLst/>
            <a:cxnLst/>
            <a:rect l="l" t="t" r="r" b="b"/>
            <a:pathLst>
              <a:path w="4521200" h="1184910">
                <a:moveTo>
                  <a:pt x="0" y="0"/>
                </a:moveTo>
                <a:lnTo>
                  <a:pt x="4520946" y="0"/>
                </a:lnTo>
                <a:lnTo>
                  <a:pt x="4520946" y="1184910"/>
                </a:lnTo>
                <a:lnTo>
                  <a:pt x="0" y="118491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81" y="3512439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3"/>
                </a:lnTo>
                <a:lnTo>
                  <a:pt x="0" y="1251203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181" y="4767453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181" y="6017895"/>
            <a:ext cx="4521200" cy="840105"/>
          </a:xfrm>
          <a:custGeom>
            <a:avLst/>
            <a:gdLst/>
            <a:ahLst/>
            <a:cxnLst/>
            <a:rect l="l" t="t" r="r" b="b"/>
            <a:pathLst>
              <a:path w="4521200" h="840104">
                <a:moveTo>
                  <a:pt x="0" y="0"/>
                </a:moveTo>
                <a:lnTo>
                  <a:pt x="4520946" y="0"/>
                </a:lnTo>
                <a:lnTo>
                  <a:pt x="4520946" y="840104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181" y="6017895"/>
            <a:ext cx="0" cy="840105"/>
          </a:xfrm>
          <a:custGeom>
            <a:avLst/>
            <a:gdLst/>
            <a:ahLst/>
            <a:cxnLst/>
            <a:rect l="l" t="t" r="r" b="b"/>
            <a:pathLst>
              <a:path h="840104">
                <a:moveTo>
                  <a:pt x="0" y="84010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6122" y="1823080"/>
            <a:ext cx="1941195" cy="40005"/>
          </a:xfrm>
          <a:custGeom>
            <a:avLst/>
            <a:gdLst/>
            <a:ahLst/>
            <a:cxnLst/>
            <a:rect l="l" t="t" r="r" b="b"/>
            <a:pathLst>
              <a:path w="1941195" h="40005">
                <a:moveTo>
                  <a:pt x="1940941" y="39408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6122" y="2319908"/>
            <a:ext cx="1941195" cy="596900"/>
          </a:xfrm>
          <a:custGeom>
            <a:avLst/>
            <a:gdLst/>
            <a:ahLst/>
            <a:cxnLst/>
            <a:rect l="l" t="t" r="r" b="b"/>
            <a:pathLst>
              <a:path w="1941195" h="596900">
                <a:moveTo>
                  <a:pt x="1940941" y="0"/>
                </a:moveTo>
                <a:lnTo>
                  <a:pt x="0" y="596442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6122" y="2785491"/>
            <a:ext cx="1941195" cy="1353185"/>
          </a:xfrm>
          <a:custGeom>
            <a:avLst/>
            <a:gdLst/>
            <a:ahLst/>
            <a:cxnLst/>
            <a:rect l="l" t="t" r="r" b="b"/>
            <a:pathLst>
              <a:path w="1941195" h="1353185">
                <a:moveTo>
                  <a:pt x="1940941" y="0"/>
                </a:moveTo>
                <a:lnTo>
                  <a:pt x="0" y="1352981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6122" y="3234308"/>
            <a:ext cx="1941195" cy="2159635"/>
          </a:xfrm>
          <a:custGeom>
            <a:avLst/>
            <a:gdLst/>
            <a:ahLst/>
            <a:cxnLst/>
            <a:rect l="l" t="t" r="r" b="b"/>
            <a:pathLst>
              <a:path w="1941195" h="2159635">
                <a:moveTo>
                  <a:pt x="1940941" y="0"/>
                </a:moveTo>
                <a:lnTo>
                  <a:pt x="0" y="2159317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6122" y="3691509"/>
            <a:ext cx="1941195" cy="2952750"/>
          </a:xfrm>
          <a:custGeom>
            <a:avLst/>
            <a:gdLst/>
            <a:ahLst/>
            <a:cxnLst/>
            <a:rect l="l" t="t" r="r" b="b"/>
            <a:pathLst>
              <a:path w="1941195" h="2952750">
                <a:moveTo>
                  <a:pt x="1940941" y="0"/>
                </a:moveTo>
                <a:lnTo>
                  <a:pt x="0" y="2952483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5259" y="6487622"/>
            <a:ext cx="15875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0" dirty="0">
                <a:solidFill>
                  <a:srgbClr val="FFFFFF"/>
                </a:solidFill>
                <a:latin typeface="Adobe Clean"/>
                <a:cs typeface="Adobe Clean"/>
              </a:rPr>
              <a:t>19</a:t>
            </a:fld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4437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3E3E3E"/>
                </a:solidFill>
              </a:rPr>
              <a:t>AEM </a:t>
            </a:r>
            <a:r>
              <a:rPr spc="-5" dirty="0">
                <a:solidFill>
                  <a:srgbClr val="3E3E3E"/>
                </a:solidFill>
              </a:rPr>
              <a:t>in </a:t>
            </a:r>
            <a:r>
              <a:rPr spc="-20" dirty="0">
                <a:solidFill>
                  <a:srgbClr val="3E3E3E"/>
                </a:solidFill>
              </a:rPr>
              <a:t>Numbers </a:t>
            </a:r>
            <a:r>
              <a:rPr spc="-40" dirty="0">
                <a:solidFill>
                  <a:srgbClr val="3E3E3E"/>
                </a:solidFill>
              </a:rPr>
              <a:t>and</a:t>
            </a:r>
            <a:r>
              <a:rPr spc="7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Dates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2941" y="6487622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2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756" y="1086416"/>
            <a:ext cx="8608695" cy="27546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80" dirty="0">
                <a:latin typeface="Adobe Clean Light"/>
                <a:cs typeface="Adobe Clean Light"/>
              </a:rPr>
              <a:t>~55% </a:t>
            </a:r>
            <a:r>
              <a:rPr sz="2400" b="0" spc="-45" dirty="0">
                <a:latin typeface="Adobe Clean Light"/>
                <a:cs typeface="Adobe Clean Light"/>
              </a:rPr>
              <a:t>of </a:t>
            </a:r>
            <a:r>
              <a:rPr sz="2400" b="0" spc="-10" dirty="0">
                <a:latin typeface="Adobe Clean Light"/>
                <a:cs typeface="Adobe Clean Light"/>
              </a:rPr>
              <a:t>hostnames </a:t>
            </a:r>
            <a:r>
              <a:rPr sz="2400" b="0" spc="-25" dirty="0">
                <a:latin typeface="Adobe Clean Light"/>
                <a:cs typeface="Adobe Clean Light"/>
              </a:rPr>
              <a:t>running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35" dirty="0">
                <a:latin typeface="Adobe Clean Light"/>
                <a:cs typeface="Adobe Clean Light"/>
              </a:rPr>
              <a:t>are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65" dirty="0">
                <a:latin typeface="Adobe Clean Light"/>
                <a:cs typeface="Adobe Clean Light"/>
              </a:rPr>
              <a:t>6.3 </a:t>
            </a:r>
            <a:r>
              <a:rPr sz="2400" b="0" spc="-55" dirty="0">
                <a:latin typeface="Adobe Clean Light"/>
                <a:cs typeface="Adobe Clean Light"/>
              </a:rPr>
              <a:t>(~30%)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65" dirty="0">
                <a:latin typeface="Adobe Clean Light"/>
                <a:cs typeface="Adobe Clean Light"/>
              </a:rPr>
              <a:t>6.2</a:t>
            </a:r>
            <a:r>
              <a:rPr sz="2400" b="0" spc="-40" dirty="0">
                <a:latin typeface="Adobe Clean Light"/>
                <a:cs typeface="Adobe Clean Light"/>
              </a:rPr>
              <a:t> </a:t>
            </a:r>
            <a:r>
              <a:rPr sz="2400" b="0" spc="-35" dirty="0">
                <a:latin typeface="Adobe Clean Light"/>
                <a:cs typeface="Adobe Clean Light"/>
              </a:rPr>
              <a:t>(~25%)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80" dirty="0">
                <a:latin typeface="Adobe Clean Light"/>
                <a:cs typeface="Adobe Clean Light"/>
              </a:rPr>
              <a:t>We </a:t>
            </a:r>
            <a:r>
              <a:rPr sz="2400" b="0" spc="-20" dirty="0">
                <a:latin typeface="Adobe Clean Light"/>
                <a:cs typeface="Adobe Clean Light"/>
              </a:rPr>
              <a:t>estimate </a:t>
            </a:r>
            <a:r>
              <a:rPr sz="2400" b="0" spc="-35" dirty="0">
                <a:latin typeface="Adobe Clean Light"/>
                <a:cs typeface="Adobe Clean Light"/>
              </a:rPr>
              <a:t>around </a:t>
            </a:r>
            <a:r>
              <a:rPr sz="2400" b="0" spc="-105" dirty="0">
                <a:latin typeface="Adobe Clean Light"/>
                <a:cs typeface="Adobe Clean Light"/>
              </a:rPr>
              <a:t>~32’000 </a:t>
            </a:r>
            <a:r>
              <a:rPr sz="2400" b="0" dirty="0">
                <a:latin typeface="Adobe Clean Light"/>
                <a:cs typeface="Adobe Clean Light"/>
              </a:rPr>
              <a:t>servers </a:t>
            </a:r>
            <a:r>
              <a:rPr sz="2400" b="0" spc="-25" dirty="0">
                <a:latin typeface="Adobe Clean Light"/>
                <a:cs typeface="Adobe Clean Light"/>
              </a:rPr>
              <a:t>running</a:t>
            </a:r>
            <a:r>
              <a:rPr sz="2400" b="0" spc="250" dirty="0">
                <a:latin typeface="Adobe Clean Light"/>
                <a:cs typeface="Adobe Clean Light"/>
              </a:rPr>
              <a:t> </a:t>
            </a:r>
            <a:r>
              <a:rPr sz="2400" b="0" spc="-65" dirty="0">
                <a:latin typeface="Adobe Clean Light"/>
                <a:cs typeface="Adobe Clean Light"/>
              </a:rPr>
              <a:t>AEM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80" dirty="0">
                <a:latin typeface="Adobe Clean Light"/>
                <a:cs typeface="Adobe Clean Light"/>
              </a:rPr>
              <a:t>We </a:t>
            </a:r>
            <a:r>
              <a:rPr sz="2400" b="0" spc="-20" dirty="0">
                <a:latin typeface="Adobe Clean Light"/>
                <a:cs typeface="Adobe Clean Light"/>
              </a:rPr>
              <a:t>estimate </a:t>
            </a:r>
            <a:r>
              <a:rPr sz="2400" b="0" spc="-35" dirty="0">
                <a:latin typeface="Adobe Clean Light"/>
                <a:cs typeface="Adobe Clean Light"/>
              </a:rPr>
              <a:t>around </a:t>
            </a:r>
            <a:r>
              <a:rPr sz="2400" b="0" spc="-90" dirty="0">
                <a:latin typeface="Adobe Clean Light"/>
                <a:cs typeface="Adobe Clean Light"/>
              </a:rPr>
              <a:t>~120’000 </a:t>
            </a:r>
            <a:r>
              <a:rPr sz="2400" b="0" spc="-35" dirty="0">
                <a:latin typeface="Adobe Clean Light"/>
                <a:cs typeface="Adobe Clean Light"/>
              </a:rPr>
              <a:t>domain </a:t>
            </a:r>
            <a:r>
              <a:rPr sz="2400" b="0" spc="-10" dirty="0">
                <a:latin typeface="Adobe Clean Light"/>
                <a:cs typeface="Adobe Clean Light"/>
              </a:rPr>
              <a:t>names </a:t>
            </a:r>
            <a:r>
              <a:rPr sz="2400" b="0" spc="-25" dirty="0">
                <a:latin typeface="Adobe Clean Light"/>
                <a:cs typeface="Adobe Clean Light"/>
              </a:rPr>
              <a:t>running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65" dirty="0">
                <a:latin typeface="Adobe Clean Light"/>
                <a:cs typeface="Adobe Clean Light"/>
              </a:rPr>
              <a:t>AEM</a:t>
            </a:r>
            <a:r>
              <a:rPr sz="2400" b="0" spc="370" dirty="0">
                <a:latin typeface="Adobe Clean Light"/>
                <a:cs typeface="Adobe Clean Light"/>
              </a:rPr>
              <a:t> </a:t>
            </a:r>
            <a:r>
              <a:rPr sz="2400" b="0" dirty="0">
                <a:latin typeface="Adobe Clean Light"/>
                <a:cs typeface="Adobe Clean Light"/>
              </a:rPr>
              <a:t>servers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85" dirty="0">
                <a:latin typeface="Adobe Clean Light"/>
                <a:cs typeface="Adobe Clean Light"/>
              </a:rPr>
              <a:t>6.4 </a:t>
            </a:r>
            <a:r>
              <a:rPr sz="2400" b="0" spc="-25" dirty="0">
                <a:latin typeface="Adobe Clean Light"/>
                <a:cs typeface="Adobe Clean Light"/>
              </a:rPr>
              <a:t>was </a:t>
            </a:r>
            <a:r>
              <a:rPr sz="2400" b="0" spc="-30" dirty="0">
                <a:latin typeface="Adobe Clean Light"/>
                <a:cs typeface="Adobe Clean Light"/>
              </a:rPr>
              <a:t>announced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20" dirty="0">
                <a:latin typeface="Adobe Clean Light"/>
                <a:cs typeface="Adobe Clean Light"/>
              </a:rPr>
              <a:t>February</a:t>
            </a:r>
            <a:r>
              <a:rPr sz="2400" b="0" spc="270" dirty="0">
                <a:latin typeface="Adobe Clean Light"/>
                <a:cs typeface="Adobe Clean Light"/>
              </a:rPr>
              <a:t> </a:t>
            </a:r>
            <a:r>
              <a:rPr sz="2400" b="0" spc="-45" dirty="0">
                <a:latin typeface="Adobe Clean Light"/>
                <a:cs typeface="Adobe Clean Light"/>
              </a:rPr>
              <a:t>8th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85" dirty="0">
                <a:latin typeface="Adobe Clean Light"/>
                <a:cs typeface="Adobe Clean Light"/>
              </a:rPr>
              <a:t>6.4 </a:t>
            </a:r>
            <a:r>
              <a:rPr sz="2400" b="0" dirty="0">
                <a:latin typeface="Adobe Clean Light"/>
                <a:cs typeface="Adobe Clean Light"/>
              </a:rPr>
              <a:t>will </a:t>
            </a:r>
            <a:r>
              <a:rPr sz="2400" b="0" spc="-45" dirty="0">
                <a:latin typeface="Adobe Clean Light"/>
                <a:cs typeface="Adobe Clean Light"/>
              </a:rPr>
              <a:t>be </a:t>
            </a:r>
            <a:r>
              <a:rPr sz="2400" b="0" spc="-25" dirty="0">
                <a:latin typeface="Adobe Clean Light"/>
                <a:cs typeface="Adobe Clean Light"/>
              </a:rPr>
              <a:t>generally </a:t>
            </a:r>
            <a:r>
              <a:rPr sz="2400" b="0" spc="-30" dirty="0">
                <a:latin typeface="Adobe Clean Light"/>
                <a:cs typeface="Adobe Clean Light"/>
              </a:rPr>
              <a:t>available </a:t>
            </a:r>
            <a:r>
              <a:rPr sz="2400" b="0" spc="-5" dirty="0">
                <a:latin typeface="Adobe Clean Light"/>
                <a:cs typeface="Adobe Clean Light"/>
              </a:rPr>
              <a:t>in </a:t>
            </a:r>
            <a:r>
              <a:rPr sz="2400" b="0" spc="-45" dirty="0">
                <a:latin typeface="Adobe Clean Light"/>
                <a:cs typeface="Adobe Clean Light"/>
              </a:rPr>
              <a:t>April</a:t>
            </a:r>
            <a:r>
              <a:rPr sz="2400" b="0" spc="325" dirty="0">
                <a:latin typeface="Adobe Clean Light"/>
                <a:cs typeface="Adobe Clean Light"/>
              </a:rPr>
              <a:t> </a:t>
            </a:r>
            <a:r>
              <a:rPr sz="2400" b="0" spc="-85" dirty="0">
                <a:latin typeface="Adobe Clean Light"/>
                <a:cs typeface="Adobe Clean Light"/>
              </a:rPr>
              <a:t>2018</a:t>
            </a:r>
            <a:endParaRPr sz="24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19" y="6487373"/>
            <a:ext cx="280860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FFFFFF"/>
                </a:solidFill>
                <a:latin typeface="Adobe Clean"/>
                <a:cs typeface="Adobe Clean"/>
              </a:rPr>
              <a:t>2018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 </a:t>
            </a:r>
            <a:r>
              <a:rPr sz="700" spc="-10" dirty="0">
                <a:solidFill>
                  <a:srgbClr val="FFFFFF"/>
                </a:solidFill>
                <a:latin typeface="Adobe Clean"/>
                <a:cs typeface="Adobe Clean"/>
              </a:rPr>
              <a:t>Systems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Incorporated. All </a:t>
            </a:r>
            <a:r>
              <a:rPr sz="700" spc="-15" dirty="0">
                <a:solidFill>
                  <a:srgbClr val="FFFFFF"/>
                </a:solidFill>
                <a:latin typeface="Adobe Clean"/>
                <a:cs typeface="Adobe Clean"/>
              </a:rPr>
              <a:t>Rights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Reserved. </a:t>
            </a:r>
            <a:r>
              <a:rPr sz="700" spc="-25" dirty="0">
                <a:solidFill>
                  <a:srgbClr val="FFFFFF"/>
                </a:solidFill>
                <a:latin typeface="Adobe Clean"/>
                <a:cs typeface="Adobe Clean"/>
              </a:rPr>
              <a:t>Adobe</a:t>
            </a:r>
            <a:r>
              <a:rPr sz="700" spc="-55" dirty="0">
                <a:solidFill>
                  <a:srgbClr val="FFFFFF"/>
                </a:solidFill>
                <a:latin typeface="Adobe Clean"/>
                <a:cs typeface="Adobe Clean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4386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Style </a:t>
            </a:r>
            <a:r>
              <a:rPr spc="-20" dirty="0">
                <a:solidFill>
                  <a:srgbClr val="3E3E3E"/>
                </a:solidFill>
              </a:rPr>
              <a:t>System </a:t>
            </a:r>
            <a:r>
              <a:rPr spc="-5" dirty="0">
                <a:solidFill>
                  <a:srgbClr val="3E3E3E"/>
                </a:solidFill>
              </a:rPr>
              <a:t>– </a:t>
            </a:r>
            <a:r>
              <a:rPr spc="-85" dirty="0">
                <a:solidFill>
                  <a:srgbClr val="3E3E3E"/>
                </a:solidFill>
              </a:rPr>
              <a:t>An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8316" y="1086416"/>
            <a:ext cx="3172460" cy="50272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b="0" spc="-35" dirty="0">
                <a:latin typeface="Adobe Clean Light"/>
                <a:cs typeface="Adobe Clean Light"/>
              </a:rPr>
              <a:t>Single </a:t>
            </a:r>
            <a:r>
              <a:rPr sz="2400" b="0" spc="-40" dirty="0">
                <a:latin typeface="Adobe Clean Light"/>
                <a:cs typeface="Adobe Clean Light"/>
              </a:rPr>
              <a:t>component</a:t>
            </a:r>
            <a:r>
              <a:rPr sz="2400" b="0" spc="40" dirty="0">
                <a:latin typeface="Adobe Clean Light"/>
                <a:cs typeface="Adobe Clean Light"/>
              </a:rPr>
              <a:t> </a:t>
            </a:r>
            <a:r>
              <a:rPr sz="2400" b="0" spc="-35" dirty="0">
                <a:latin typeface="Adobe Clean Light"/>
                <a:cs typeface="Adobe Clean Light"/>
              </a:rPr>
              <a:t>instead: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Title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35" dirty="0">
                <a:latin typeface="Adobe Clean Light"/>
                <a:cs typeface="Adobe Clean Light"/>
              </a:rPr>
              <a:t>Rich </a:t>
            </a:r>
            <a:r>
              <a:rPr sz="2400" b="0" spc="-20" dirty="0">
                <a:latin typeface="Adobe Clean Light"/>
                <a:cs typeface="Adobe Clean Light"/>
              </a:rPr>
              <a:t>text </a:t>
            </a:r>
            <a:r>
              <a:rPr sz="2400" b="0" spc="-5" dirty="0">
                <a:latin typeface="Adobe Clean Light"/>
                <a:cs typeface="Adobe Clean Light"/>
              </a:rPr>
              <a:t>–</a:t>
            </a:r>
            <a:r>
              <a:rPr sz="2400" b="0" spc="45" dirty="0">
                <a:latin typeface="Adobe Clean Light"/>
                <a:cs typeface="Adobe Clean Light"/>
              </a:rPr>
              <a:t> </a:t>
            </a:r>
            <a:r>
              <a:rPr sz="2400" b="0" spc="-35" dirty="0">
                <a:latin typeface="Adobe Clean Light"/>
                <a:cs typeface="Adobe Clean Light"/>
              </a:rPr>
              <a:t>optional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dirty="0">
                <a:latin typeface="Adobe Clean Light"/>
                <a:cs typeface="Adobe Clean Light"/>
              </a:rPr>
              <a:t>List </a:t>
            </a:r>
            <a:r>
              <a:rPr sz="2400" b="0" spc="-45" dirty="0">
                <a:latin typeface="Adobe Clean Light"/>
                <a:cs typeface="Adobe Clean Light"/>
              </a:rPr>
              <a:t>of </a:t>
            </a:r>
            <a:r>
              <a:rPr sz="2400" b="0" spc="-20" dirty="0">
                <a:latin typeface="Adobe Clean Light"/>
                <a:cs typeface="Adobe Clean Light"/>
              </a:rPr>
              <a:t>link(s) </a:t>
            </a:r>
            <a:r>
              <a:rPr sz="2400" b="0" spc="-5" dirty="0">
                <a:latin typeface="Adobe Clean Light"/>
                <a:cs typeface="Adobe Clean Light"/>
              </a:rPr>
              <a:t>–</a:t>
            </a:r>
            <a:r>
              <a:rPr sz="2400" b="0" spc="50" dirty="0">
                <a:latin typeface="Adobe Clean Light"/>
                <a:cs typeface="Adobe Clean Light"/>
              </a:rPr>
              <a:t> </a:t>
            </a:r>
            <a:r>
              <a:rPr sz="2400" b="0" spc="-35" dirty="0">
                <a:latin typeface="Adobe Clean Light"/>
                <a:cs typeface="Adobe Clean Light"/>
              </a:rPr>
              <a:t>optional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Image </a:t>
            </a:r>
            <a:r>
              <a:rPr sz="2400" b="0" spc="-5" dirty="0">
                <a:latin typeface="Adobe Clean Light"/>
                <a:cs typeface="Adobe Clean Light"/>
              </a:rPr>
              <a:t>–</a:t>
            </a:r>
            <a:r>
              <a:rPr sz="2400" b="0" spc="30" dirty="0">
                <a:latin typeface="Adobe Clean Light"/>
                <a:cs typeface="Adobe Clean Light"/>
              </a:rPr>
              <a:t> </a:t>
            </a:r>
            <a:r>
              <a:rPr sz="2400" b="0" spc="-35" dirty="0">
                <a:latin typeface="Adobe Clean Light"/>
                <a:cs typeface="Adobe Clean Light"/>
              </a:rPr>
              <a:t>optional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</a:pPr>
            <a:r>
              <a:rPr sz="2400" b="0" spc="-15" dirty="0">
                <a:latin typeface="Adobe Clean Light"/>
                <a:cs typeface="Adobe Clean Light"/>
              </a:rPr>
              <a:t>With </a:t>
            </a:r>
            <a:r>
              <a:rPr sz="2400" b="0" spc="-40" dirty="0">
                <a:latin typeface="Adobe Clean Light"/>
                <a:cs typeface="Adobe Clean Light"/>
              </a:rPr>
              <a:t>component</a:t>
            </a:r>
            <a:r>
              <a:rPr sz="2400" b="0" spc="5" dirty="0">
                <a:latin typeface="Adobe Clean Light"/>
                <a:cs typeface="Adobe Clean Light"/>
              </a:rPr>
              <a:t> </a:t>
            </a:r>
            <a:r>
              <a:rPr sz="2400" b="0" spc="-10" dirty="0">
                <a:latin typeface="Adobe Clean Light"/>
                <a:cs typeface="Adobe Clean Light"/>
              </a:rPr>
              <a:t>styles: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Image </a:t>
            </a:r>
            <a:r>
              <a:rPr sz="2400" b="0" spc="-15" dirty="0">
                <a:latin typeface="Adobe Clean Light"/>
                <a:cs typeface="Adobe Clean Light"/>
              </a:rPr>
              <a:t>as</a:t>
            </a:r>
            <a:r>
              <a:rPr sz="2400" b="0" spc="25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background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5" dirty="0">
                <a:latin typeface="Adobe Clean Light"/>
                <a:cs typeface="Adobe Clean Light"/>
              </a:rPr>
              <a:t>Center</a:t>
            </a:r>
            <a:r>
              <a:rPr sz="2400" b="0" dirty="0">
                <a:latin typeface="Adobe Clean Light"/>
                <a:cs typeface="Adobe Clean Light"/>
              </a:rPr>
              <a:t> </a:t>
            </a:r>
            <a:r>
              <a:rPr sz="2400" b="0" spc="-20" dirty="0">
                <a:latin typeface="Adobe Clean Light"/>
                <a:cs typeface="Adobe Clean Light"/>
              </a:rPr>
              <a:t>text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35" dirty="0">
                <a:latin typeface="Adobe Clean Light"/>
                <a:cs typeface="Adobe Clean Light"/>
              </a:rPr>
              <a:t>Highlighted</a:t>
            </a:r>
            <a:endParaRPr sz="240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Image </a:t>
            </a:r>
            <a:r>
              <a:rPr sz="2400" b="0" spc="-45" dirty="0">
                <a:latin typeface="Adobe Clean Light"/>
                <a:cs typeface="Adobe Clean Light"/>
              </a:rPr>
              <a:t>on </a:t>
            </a:r>
            <a:r>
              <a:rPr sz="2400" b="0" spc="-25" dirty="0">
                <a:latin typeface="Adobe Clean Light"/>
                <a:cs typeface="Adobe Clean Light"/>
              </a:rPr>
              <a:t>the</a:t>
            </a:r>
            <a:r>
              <a:rPr sz="2400" b="0" spc="80" dirty="0">
                <a:latin typeface="Adobe Clean Light"/>
                <a:cs typeface="Adobe Clean Light"/>
              </a:rPr>
              <a:t> </a:t>
            </a:r>
            <a:r>
              <a:rPr sz="2400" b="0" spc="-10" dirty="0">
                <a:latin typeface="Adobe Clean Light"/>
                <a:cs typeface="Adobe Clean Light"/>
              </a:rPr>
              <a:t>left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502" y="686574"/>
            <a:ext cx="5107660" cy="617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880872"/>
            <a:ext cx="4520946" cy="597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181" y="1326261"/>
            <a:ext cx="4521200" cy="993775"/>
          </a:xfrm>
          <a:custGeom>
            <a:avLst/>
            <a:gdLst/>
            <a:ahLst/>
            <a:cxnLst/>
            <a:rect l="l" t="t" r="r" b="b"/>
            <a:pathLst>
              <a:path w="4521200" h="993775">
                <a:moveTo>
                  <a:pt x="0" y="0"/>
                </a:moveTo>
                <a:lnTo>
                  <a:pt x="4520946" y="0"/>
                </a:lnTo>
                <a:lnTo>
                  <a:pt x="4520946" y="993648"/>
                </a:lnTo>
                <a:lnTo>
                  <a:pt x="0" y="99364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181" y="2323719"/>
            <a:ext cx="4521200" cy="1184910"/>
          </a:xfrm>
          <a:custGeom>
            <a:avLst/>
            <a:gdLst/>
            <a:ahLst/>
            <a:cxnLst/>
            <a:rect l="l" t="t" r="r" b="b"/>
            <a:pathLst>
              <a:path w="4521200" h="1184910">
                <a:moveTo>
                  <a:pt x="0" y="0"/>
                </a:moveTo>
                <a:lnTo>
                  <a:pt x="4520946" y="0"/>
                </a:lnTo>
                <a:lnTo>
                  <a:pt x="4520946" y="1184910"/>
                </a:lnTo>
                <a:lnTo>
                  <a:pt x="0" y="1184910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81" y="3512439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3"/>
                </a:lnTo>
                <a:lnTo>
                  <a:pt x="0" y="1251203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181" y="4767453"/>
            <a:ext cx="4521200" cy="1251585"/>
          </a:xfrm>
          <a:custGeom>
            <a:avLst/>
            <a:gdLst/>
            <a:ahLst/>
            <a:cxnLst/>
            <a:rect l="l" t="t" r="r" b="b"/>
            <a:pathLst>
              <a:path w="4521200" h="1251585">
                <a:moveTo>
                  <a:pt x="0" y="0"/>
                </a:moveTo>
                <a:lnTo>
                  <a:pt x="4520946" y="0"/>
                </a:lnTo>
                <a:lnTo>
                  <a:pt x="4520946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ln w="251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181" y="6017895"/>
            <a:ext cx="4521200" cy="840105"/>
          </a:xfrm>
          <a:custGeom>
            <a:avLst/>
            <a:gdLst/>
            <a:ahLst/>
            <a:cxnLst/>
            <a:rect l="l" t="t" r="r" b="b"/>
            <a:pathLst>
              <a:path w="4521200" h="840104">
                <a:moveTo>
                  <a:pt x="0" y="0"/>
                </a:moveTo>
                <a:lnTo>
                  <a:pt x="4520946" y="0"/>
                </a:lnTo>
                <a:lnTo>
                  <a:pt x="4520946" y="840104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181" y="6017895"/>
            <a:ext cx="0" cy="840105"/>
          </a:xfrm>
          <a:custGeom>
            <a:avLst/>
            <a:gdLst/>
            <a:ahLst/>
            <a:cxnLst/>
            <a:rect l="l" t="t" r="r" b="b"/>
            <a:pathLst>
              <a:path h="840104">
                <a:moveTo>
                  <a:pt x="0" y="840104"/>
                </a:moveTo>
                <a:lnTo>
                  <a:pt x="0" y="0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6122" y="1823078"/>
            <a:ext cx="1941195" cy="2785110"/>
          </a:xfrm>
          <a:custGeom>
            <a:avLst/>
            <a:gdLst/>
            <a:ahLst/>
            <a:cxnLst/>
            <a:rect l="l" t="t" r="r" b="b"/>
            <a:pathLst>
              <a:path w="1941195" h="2785110">
                <a:moveTo>
                  <a:pt x="1940941" y="2784525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6122" y="2915796"/>
            <a:ext cx="1941195" cy="2143125"/>
          </a:xfrm>
          <a:custGeom>
            <a:avLst/>
            <a:gdLst/>
            <a:ahLst/>
            <a:cxnLst/>
            <a:rect l="l" t="t" r="r" b="b"/>
            <a:pathLst>
              <a:path w="1941195" h="2143125">
                <a:moveTo>
                  <a:pt x="1940941" y="2142731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6122" y="4138035"/>
            <a:ext cx="1941195" cy="1384300"/>
          </a:xfrm>
          <a:custGeom>
            <a:avLst/>
            <a:gdLst/>
            <a:ahLst/>
            <a:cxnLst/>
            <a:rect l="l" t="t" r="r" b="b"/>
            <a:pathLst>
              <a:path w="1941195" h="1384300">
                <a:moveTo>
                  <a:pt x="1940941" y="1383830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6122" y="5393051"/>
            <a:ext cx="1941195" cy="568325"/>
          </a:xfrm>
          <a:custGeom>
            <a:avLst/>
            <a:gdLst/>
            <a:ahLst/>
            <a:cxnLst/>
            <a:rect l="l" t="t" r="r" b="b"/>
            <a:pathLst>
              <a:path w="1941195" h="568325">
                <a:moveTo>
                  <a:pt x="1940941" y="568223"/>
                </a:moveTo>
                <a:lnTo>
                  <a:pt x="0" y="0"/>
                </a:lnTo>
              </a:path>
            </a:pathLst>
          </a:custGeom>
          <a:ln w="990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15259" y="6487622"/>
            <a:ext cx="15875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0" dirty="0">
                <a:solidFill>
                  <a:srgbClr val="FFFFFF"/>
                </a:solidFill>
                <a:latin typeface="Adobe Clean"/>
                <a:cs typeface="Adobe Clean"/>
              </a:rPr>
              <a:t>20</a:t>
            </a:fld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850" y="316399"/>
            <a:ext cx="68173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60" dirty="0">
                <a:solidFill>
                  <a:srgbClr val="3E3E3E"/>
                </a:solidFill>
                <a:latin typeface="Adobe Clean Light"/>
                <a:cs typeface="Adobe Clean Light"/>
              </a:rPr>
              <a:t>Front-end </a:t>
            </a:r>
            <a:r>
              <a:rPr sz="3200" b="0" spc="-30" dirty="0">
                <a:solidFill>
                  <a:srgbClr val="3E3E3E"/>
                </a:solidFill>
                <a:latin typeface="Adobe Clean Light"/>
                <a:cs typeface="Adobe Clean Light"/>
              </a:rPr>
              <a:t>Designer </a:t>
            </a:r>
            <a:r>
              <a:rPr sz="3200" b="0" spc="-85" dirty="0">
                <a:solidFill>
                  <a:srgbClr val="3E3E3E"/>
                </a:solidFill>
                <a:latin typeface="Adobe Clean Light"/>
                <a:cs typeface="Adobe Clean Light"/>
              </a:rPr>
              <a:t>&amp; </a:t>
            </a:r>
            <a:r>
              <a:rPr sz="3200" b="0" spc="-45" dirty="0">
                <a:solidFill>
                  <a:srgbClr val="3E3E3E"/>
                </a:solidFill>
                <a:latin typeface="Adobe Clean Light"/>
                <a:cs typeface="Adobe Clean Light"/>
              </a:rPr>
              <a:t>Developer</a:t>
            </a:r>
            <a:r>
              <a:rPr sz="3200" b="0" spc="210" dirty="0">
                <a:solidFill>
                  <a:srgbClr val="3E3E3E"/>
                </a:solidFill>
                <a:latin typeface="Adobe Clean Light"/>
                <a:cs typeface="Adobe Clean Light"/>
              </a:rPr>
              <a:t> </a:t>
            </a:r>
            <a:r>
              <a:rPr sz="3200" b="0" spc="-35" dirty="0">
                <a:solidFill>
                  <a:srgbClr val="3E3E3E"/>
                </a:solidFill>
                <a:latin typeface="Adobe Clean Light"/>
                <a:cs typeface="Adobe Clean Light"/>
              </a:rPr>
              <a:t>Workflow</a:t>
            </a:r>
            <a:endParaRPr sz="3200">
              <a:latin typeface="Adobe Clean Light"/>
              <a:cs typeface="Adobe Clean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756" y="1104285"/>
            <a:ext cx="76123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latin typeface="Adobe Clean Light"/>
                <a:cs typeface="Adobe Clean Light"/>
              </a:rPr>
              <a:t>Starting </a:t>
            </a:r>
            <a:r>
              <a:rPr sz="2000" b="0" spc="-70" dirty="0">
                <a:latin typeface="Adobe Clean Light"/>
                <a:cs typeface="Adobe Clean Light"/>
              </a:rPr>
              <a:t>2018 </a:t>
            </a:r>
            <a:r>
              <a:rPr sz="2000" b="0" dirty="0">
                <a:latin typeface="Adobe Clean Light"/>
                <a:cs typeface="Adobe Clean Light"/>
              </a:rPr>
              <a:t>with </a:t>
            </a:r>
            <a:r>
              <a:rPr sz="2000" b="0" spc="-60" dirty="0">
                <a:latin typeface="Adobe Clean Light"/>
                <a:cs typeface="Adobe Clean Light"/>
              </a:rPr>
              <a:t>AEM </a:t>
            </a:r>
            <a:r>
              <a:rPr sz="2000" b="0" spc="-55" dirty="0">
                <a:latin typeface="Adobe Clean Light"/>
                <a:cs typeface="Adobe Clean Light"/>
              </a:rPr>
              <a:t>6.3 </a:t>
            </a:r>
            <a:r>
              <a:rPr sz="2000" b="0" spc="-35" dirty="0">
                <a:latin typeface="Adobe Clean Light"/>
                <a:cs typeface="Adobe Clean Light"/>
              </a:rPr>
              <a:t>SP2 </a:t>
            </a:r>
            <a:r>
              <a:rPr sz="2000" b="0" spc="-30" dirty="0">
                <a:latin typeface="Adobe Clean Light"/>
                <a:cs typeface="Adobe Clean Light"/>
              </a:rPr>
              <a:t>and </a:t>
            </a:r>
            <a:r>
              <a:rPr sz="2000" b="0" spc="-75" dirty="0">
                <a:latin typeface="Adobe Clean Light"/>
                <a:cs typeface="Adobe Clean Light"/>
              </a:rPr>
              <a:t>6.4 </a:t>
            </a:r>
            <a:r>
              <a:rPr sz="2000" b="0" dirty="0">
                <a:latin typeface="Adobe Clean Light"/>
                <a:cs typeface="Adobe Clean Light"/>
              </a:rPr>
              <a:t>with </a:t>
            </a:r>
            <a:r>
              <a:rPr sz="2000" b="0" spc="-20" dirty="0">
                <a:latin typeface="Adobe Clean Light"/>
                <a:cs typeface="Adobe Clean Light"/>
              </a:rPr>
              <a:t>introduction </a:t>
            </a:r>
            <a:r>
              <a:rPr sz="2000" b="0" spc="-40" dirty="0">
                <a:latin typeface="Adobe Clean Light"/>
                <a:cs typeface="Adobe Clean Light"/>
              </a:rPr>
              <a:t>of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10" dirty="0">
                <a:latin typeface="Adobe Clean Light"/>
                <a:cs typeface="Adobe Clean Light"/>
              </a:rPr>
              <a:t>Style</a:t>
            </a:r>
            <a:r>
              <a:rPr sz="2000" b="0" spc="325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System:</a:t>
            </a:r>
            <a:endParaRPr sz="20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5122" y="1840992"/>
            <a:ext cx="10998707" cy="4432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21</a:t>
            </a:fld>
            <a:endParaRPr spc="-3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62635"/>
            <a:ext cx="38519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Repository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245" y="1249674"/>
            <a:ext cx="3917950" cy="2097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700" b="1" spc="-30" dirty="0">
                <a:latin typeface="Adobe Clean"/>
                <a:cs typeface="Adobe Clean"/>
              </a:rPr>
              <a:t>Public </a:t>
            </a:r>
            <a:r>
              <a:rPr sz="1700" spc="-30" dirty="0">
                <a:latin typeface="Adobe Clean"/>
                <a:cs typeface="Adobe Clean"/>
              </a:rPr>
              <a:t>(granite:PublicArea) </a:t>
            </a:r>
            <a:r>
              <a:rPr sz="1700" spc="-5" dirty="0">
                <a:latin typeface="Adobe Clean"/>
                <a:cs typeface="Adobe Clean"/>
              </a:rPr>
              <a:t>– </a:t>
            </a:r>
            <a:r>
              <a:rPr sz="1700" spc="-15" dirty="0">
                <a:latin typeface="Adobe Clean"/>
                <a:cs typeface="Adobe Clean"/>
              </a:rPr>
              <a:t>Defines </a:t>
            </a:r>
            <a:r>
              <a:rPr sz="1700" spc="-25" dirty="0">
                <a:latin typeface="Adobe Clean"/>
                <a:cs typeface="Adobe Clean"/>
              </a:rPr>
              <a:t>a </a:t>
            </a:r>
            <a:r>
              <a:rPr sz="1700" spc="-45" dirty="0">
                <a:latin typeface="Adobe Clean"/>
                <a:cs typeface="Adobe Clean"/>
              </a:rPr>
              <a:t>node 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30" dirty="0">
                <a:latin typeface="Adobe Clean"/>
                <a:cs typeface="Adobe Clean"/>
              </a:rPr>
              <a:t>public so </a:t>
            </a:r>
            <a:r>
              <a:rPr sz="1700" spc="-25" dirty="0">
                <a:latin typeface="Adobe Clean"/>
                <a:cs typeface="Adobe Clean"/>
              </a:rPr>
              <a:t>that </a:t>
            </a:r>
            <a:r>
              <a:rPr sz="1700" spc="-15" dirty="0">
                <a:latin typeface="Adobe Clean"/>
                <a:cs typeface="Adobe Clean"/>
              </a:rPr>
              <a:t>it </a:t>
            </a:r>
            <a:r>
              <a:rPr sz="1700" spc="-20" dirty="0">
                <a:latin typeface="Adobe Clean"/>
                <a:cs typeface="Adobe Clean"/>
              </a:rPr>
              <a:t>can </a:t>
            </a:r>
            <a:r>
              <a:rPr sz="1700" spc="-40" dirty="0">
                <a:latin typeface="Adobe Clean"/>
                <a:cs typeface="Adobe Clean"/>
              </a:rPr>
              <a:t>be </a:t>
            </a:r>
            <a:r>
              <a:rPr sz="1700" spc="-30" dirty="0">
                <a:latin typeface="Adobe Clean"/>
                <a:cs typeface="Adobe Clean"/>
              </a:rPr>
              <a:t>overlaid,  inherited(sling:resourceSuperType) </a:t>
            </a:r>
            <a:r>
              <a:rPr sz="1700" spc="-50" dirty="0">
                <a:latin typeface="Adobe Clean"/>
                <a:cs typeface="Adobe Clean"/>
              </a:rPr>
              <a:t>or </a:t>
            </a:r>
            <a:r>
              <a:rPr sz="1700" spc="-20" dirty="0">
                <a:latin typeface="Adobe Clean"/>
                <a:cs typeface="Adobe Clean"/>
              </a:rPr>
              <a:t>used  </a:t>
            </a:r>
            <a:r>
              <a:rPr sz="1700" spc="-35" dirty="0">
                <a:latin typeface="Adobe Clean"/>
                <a:cs typeface="Adobe Clean"/>
              </a:rPr>
              <a:t>directly(sling:resourceType). Nodes</a:t>
            </a:r>
            <a:r>
              <a:rPr sz="1700" spc="80" dirty="0">
                <a:latin typeface="Adobe Clean"/>
                <a:cs typeface="Adobe Clean"/>
              </a:rPr>
              <a:t> </a:t>
            </a:r>
            <a:r>
              <a:rPr sz="1700" spc="-30" dirty="0">
                <a:latin typeface="Adobe Clean"/>
                <a:cs typeface="Adobe Clean"/>
              </a:rPr>
              <a:t>beneath</a:t>
            </a:r>
            <a:endParaRPr sz="1700">
              <a:latin typeface="Adobe Clean"/>
              <a:cs typeface="Adobe Clean"/>
            </a:endParaRPr>
          </a:p>
          <a:p>
            <a:pPr marL="12700" marR="56515">
              <a:lnSpc>
                <a:spcPts val="2039"/>
              </a:lnSpc>
              <a:spcBef>
                <a:spcPts val="65"/>
              </a:spcBef>
            </a:pPr>
            <a:r>
              <a:rPr sz="1700" spc="-15" dirty="0">
                <a:latin typeface="Adobe Clean"/>
                <a:cs typeface="Adobe Clean"/>
              </a:rPr>
              <a:t>/libs </a:t>
            </a:r>
            <a:r>
              <a:rPr sz="1700" spc="-35" dirty="0">
                <a:latin typeface="Adobe Clean"/>
                <a:cs typeface="Adobe Clean"/>
              </a:rPr>
              <a:t>marked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30" dirty="0">
                <a:latin typeface="Adobe Clean"/>
                <a:cs typeface="Adobe Clean"/>
              </a:rPr>
              <a:t>Public </a:t>
            </a:r>
            <a:r>
              <a:rPr sz="1700" spc="-15" dirty="0">
                <a:latin typeface="Adobe Clean"/>
                <a:cs typeface="Adobe Clean"/>
              </a:rPr>
              <a:t>will </a:t>
            </a:r>
            <a:r>
              <a:rPr sz="1700" spc="-40" dirty="0">
                <a:latin typeface="Adobe Clean"/>
                <a:cs typeface="Adobe Clean"/>
              </a:rPr>
              <a:t>be upgrade </a:t>
            </a:r>
            <a:r>
              <a:rPr sz="1700" spc="-15" dirty="0">
                <a:latin typeface="Adobe Clean"/>
                <a:cs typeface="Adobe Clean"/>
              </a:rPr>
              <a:t>safe  </a:t>
            </a:r>
            <a:r>
              <a:rPr sz="1700" spc="-10" dirty="0">
                <a:latin typeface="Adobe Clean"/>
                <a:cs typeface="Adobe Clean"/>
              </a:rPr>
              <a:t>with </a:t>
            </a:r>
            <a:r>
              <a:rPr sz="1700" spc="-25" dirty="0">
                <a:latin typeface="Adobe Clean"/>
                <a:cs typeface="Adobe Clean"/>
              </a:rPr>
              <a:t>the </a:t>
            </a:r>
            <a:r>
              <a:rPr sz="1700" spc="-30" dirty="0">
                <a:latin typeface="Adobe Clean"/>
                <a:cs typeface="Adobe Clean"/>
              </a:rPr>
              <a:t>addition </a:t>
            </a:r>
            <a:r>
              <a:rPr sz="1700" spc="-40" dirty="0">
                <a:latin typeface="Adobe Clean"/>
                <a:cs typeface="Adobe Clean"/>
              </a:rPr>
              <a:t>of </a:t>
            </a:r>
            <a:r>
              <a:rPr sz="1700" spc="-25" dirty="0">
                <a:latin typeface="Adobe Clean"/>
                <a:cs typeface="Adobe Clean"/>
              </a:rPr>
              <a:t>a </a:t>
            </a:r>
            <a:r>
              <a:rPr sz="1700" spc="-45" dirty="0">
                <a:latin typeface="Adobe Clean"/>
                <a:cs typeface="Adobe Clean"/>
              </a:rPr>
              <a:t>Compat Package. </a:t>
            </a:r>
            <a:r>
              <a:rPr sz="1700" spc="-20" dirty="0">
                <a:latin typeface="Adobe Clean"/>
                <a:cs typeface="Adobe Clean"/>
              </a:rPr>
              <a:t>In  </a:t>
            </a:r>
            <a:r>
              <a:rPr sz="1700" spc="-30" dirty="0">
                <a:latin typeface="Adobe Clean"/>
                <a:cs typeface="Adobe Clean"/>
              </a:rPr>
              <a:t>general customer </a:t>
            </a:r>
            <a:r>
              <a:rPr sz="1700" spc="-25" dirty="0">
                <a:latin typeface="Adobe Clean"/>
                <a:cs typeface="Adobe Clean"/>
              </a:rPr>
              <a:t>apps </a:t>
            </a:r>
            <a:r>
              <a:rPr sz="1700" spc="-30" dirty="0">
                <a:latin typeface="Adobe Clean"/>
                <a:cs typeface="Adobe Clean"/>
              </a:rPr>
              <a:t>should only </a:t>
            </a:r>
            <a:r>
              <a:rPr sz="1700" spc="-35" dirty="0">
                <a:latin typeface="Adobe Clean"/>
                <a:cs typeface="Adobe Clean"/>
              </a:rPr>
              <a:t>leverage  </a:t>
            </a:r>
            <a:r>
              <a:rPr sz="1700" spc="-30" dirty="0">
                <a:latin typeface="Adobe Clean"/>
                <a:cs typeface="Adobe Clean"/>
              </a:rPr>
              <a:t>nodes </a:t>
            </a:r>
            <a:r>
              <a:rPr sz="1700" spc="-35" dirty="0">
                <a:latin typeface="Adobe Clean"/>
                <a:cs typeface="Adobe Clean"/>
              </a:rPr>
              <a:t>marked </a:t>
            </a:r>
            <a:r>
              <a:rPr sz="1700" spc="-20" dirty="0">
                <a:latin typeface="Adobe Clean"/>
                <a:cs typeface="Adobe Clean"/>
              </a:rPr>
              <a:t>as</a:t>
            </a:r>
            <a:r>
              <a:rPr sz="1700" spc="45" dirty="0">
                <a:latin typeface="Adobe Clean"/>
                <a:cs typeface="Adobe Clean"/>
              </a:rPr>
              <a:t> </a:t>
            </a:r>
            <a:r>
              <a:rPr sz="1700" spc="-25" dirty="0">
                <a:latin typeface="Adobe Clean"/>
                <a:cs typeface="Adobe Clean"/>
              </a:rPr>
              <a:t>Public.</a:t>
            </a:r>
            <a:endParaRPr sz="1700">
              <a:latin typeface="Adobe Clean"/>
              <a:cs typeface="Adobe Cle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7365" y="1249028"/>
            <a:ext cx="3710940" cy="157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latin typeface="Adobe Clean"/>
                <a:cs typeface="Adobe Clean"/>
              </a:rPr>
              <a:t>Final </a:t>
            </a:r>
            <a:r>
              <a:rPr sz="1700" spc="-30" dirty="0">
                <a:latin typeface="Adobe Clean"/>
                <a:cs typeface="Adobe Clean"/>
              </a:rPr>
              <a:t>(granite:FinalArea) </a:t>
            </a:r>
            <a:r>
              <a:rPr sz="1700" spc="-5" dirty="0">
                <a:latin typeface="Adobe Clean"/>
                <a:cs typeface="Adobe Clean"/>
              </a:rPr>
              <a:t>– </a:t>
            </a:r>
            <a:r>
              <a:rPr sz="1700" spc="-15" dirty="0">
                <a:latin typeface="Adobe Clean"/>
                <a:cs typeface="Adobe Clean"/>
              </a:rPr>
              <a:t>Defines </a:t>
            </a:r>
            <a:r>
              <a:rPr sz="1700" spc="-25" dirty="0">
                <a:latin typeface="Adobe Clean"/>
                <a:cs typeface="Adobe Clean"/>
              </a:rPr>
              <a:t>a </a:t>
            </a:r>
            <a:r>
              <a:rPr sz="1700" spc="-45" dirty="0">
                <a:latin typeface="Adobe Clean"/>
                <a:cs typeface="Adobe Clean"/>
              </a:rPr>
              <a:t>node 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15" dirty="0">
                <a:latin typeface="Adobe Clean"/>
                <a:cs typeface="Adobe Clean"/>
              </a:rPr>
              <a:t>final. </a:t>
            </a:r>
            <a:r>
              <a:rPr sz="1700" spc="-35" dirty="0">
                <a:latin typeface="Adobe Clean"/>
                <a:cs typeface="Adobe Clean"/>
              </a:rPr>
              <a:t>Nodes </a:t>
            </a:r>
            <a:r>
              <a:rPr sz="1700" spc="-15" dirty="0">
                <a:latin typeface="Adobe Clean"/>
                <a:cs typeface="Adobe Clean"/>
              </a:rPr>
              <a:t>classified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10" dirty="0">
                <a:latin typeface="Adobe Clean"/>
                <a:cs typeface="Adobe Clean"/>
              </a:rPr>
              <a:t>final </a:t>
            </a:r>
            <a:r>
              <a:rPr sz="1700" spc="-25" dirty="0">
                <a:latin typeface="Adobe Clean"/>
                <a:cs typeface="Adobe Clean"/>
              </a:rPr>
              <a:t>cannot </a:t>
            </a:r>
            <a:r>
              <a:rPr sz="1700" spc="-40" dirty="0">
                <a:latin typeface="Adobe Clean"/>
                <a:cs typeface="Adobe Clean"/>
              </a:rPr>
              <a:t>be  </a:t>
            </a:r>
            <a:r>
              <a:rPr sz="1700" spc="-30" dirty="0">
                <a:latin typeface="Adobe Clean"/>
                <a:cs typeface="Adobe Clean"/>
              </a:rPr>
              <a:t>overlaid </a:t>
            </a:r>
            <a:r>
              <a:rPr sz="1700" spc="-50" dirty="0">
                <a:latin typeface="Adobe Clean"/>
                <a:cs typeface="Adobe Clean"/>
              </a:rPr>
              <a:t>or </a:t>
            </a:r>
            <a:r>
              <a:rPr sz="1700" spc="-25" dirty="0">
                <a:latin typeface="Adobe Clean"/>
                <a:cs typeface="Adobe Clean"/>
              </a:rPr>
              <a:t>inherited. Final </a:t>
            </a:r>
            <a:r>
              <a:rPr sz="1700" spc="-30" dirty="0">
                <a:latin typeface="Adobe Clean"/>
                <a:cs typeface="Adobe Clean"/>
              </a:rPr>
              <a:t>nodes </a:t>
            </a:r>
            <a:r>
              <a:rPr sz="1700" spc="-20" dirty="0">
                <a:latin typeface="Adobe Clean"/>
                <a:cs typeface="Adobe Clean"/>
              </a:rPr>
              <a:t>can </a:t>
            </a:r>
            <a:r>
              <a:rPr sz="1700" spc="-40" dirty="0">
                <a:latin typeface="Adobe Clean"/>
                <a:cs typeface="Adobe Clean"/>
              </a:rPr>
              <a:t>be  </a:t>
            </a:r>
            <a:r>
              <a:rPr sz="1700" spc="-20" dirty="0">
                <a:latin typeface="Adobe Clean"/>
                <a:cs typeface="Adobe Clean"/>
              </a:rPr>
              <a:t>used directly via</a:t>
            </a:r>
            <a:r>
              <a:rPr sz="1700" spc="30" dirty="0">
                <a:latin typeface="Adobe Clean"/>
                <a:cs typeface="Adobe Clean"/>
              </a:rPr>
              <a:t> </a:t>
            </a:r>
            <a:r>
              <a:rPr sz="1700" spc="-40" dirty="0">
                <a:latin typeface="Adobe Clean"/>
                <a:cs typeface="Adobe Clean"/>
              </a:rPr>
              <a:t>sling:resourceType.</a:t>
            </a:r>
            <a:endParaRPr sz="1700">
              <a:latin typeface="Adobe Clean"/>
              <a:cs typeface="Adobe Clean"/>
            </a:endParaRPr>
          </a:p>
          <a:p>
            <a:pPr marL="12700" marR="5080">
              <a:lnSpc>
                <a:spcPts val="2039"/>
              </a:lnSpc>
              <a:spcBef>
                <a:spcPts val="65"/>
              </a:spcBef>
            </a:pPr>
            <a:r>
              <a:rPr sz="1700" spc="-35" dirty="0">
                <a:latin typeface="Adobe Clean"/>
                <a:cs typeface="Adobe Clean"/>
              </a:rPr>
              <a:t>Subnodes under </a:t>
            </a:r>
            <a:r>
              <a:rPr sz="1700" spc="-10" dirty="0">
                <a:latin typeface="Adobe Clean"/>
                <a:cs typeface="Adobe Clean"/>
              </a:rPr>
              <a:t>final </a:t>
            </a:r>
            <a:r>
              <a:rPr sz="1700" spc="-45" dirty="0">
                <a:latin typeface="Adobe Clean"/>
                <a:cs typeface="Adobe Clean"/>
              </a:rPr>
              <a:t>node </a:t>
            </a:r>
            <a:r>
              <a:rPr sz="1700" spc="-30" dirty="0">
                <a:latin typeface="Adobe Clean"/>
                <a:cs typeface="Adobe Clean"/>
              </a:rPr>
              <a:t>are </a:t>
            </a:r>
            <a:r>
              <a:rPr sz="1700" spc="-35" dirty="0">
                <a:latin typeface="Adobe Clean"/>
                <a:cs typeface="Adobe Clean"/>
              </a:rPr>
              <a:t>considered  </a:t>
            </a:r>
            <a:r>
              <a:rPr sz="1700" spc="-25" dirty="0">
                <a:latin typeface="Adobe Clean"/>
                <a:cs typeface="Adobe Clean"/>
              </a:rPr>
              <a:t>internal </a:t>
            </a:r>
            <a:r>
              <a:rPr sz="1700" spc="-30" dirty="0">
                <a:latin typeface="Adobe Clean"/>
                <a:cs typeface="Adobe Clean"/>
              </a:rPr>
              <a:t>by</a:t>
            </a:r>
            <a:r>
              <a:rPr sz="1700" spc="10" dirty="0">
                <a:latin typeface="Adobe Clean"/>
                <a:cs typeface="Adobe Clean"/>
              </a:rPr>
              <a:t> </a:t>
            </a:r>
            <a:r>
              <a:rPr sz="1700" spc="-20" dirty="0">
                <a:latin typeface="Adobe Clean"/>
                <a:cs typeface="Adobe Clean"/>
              </a:rPr>
              <a:t>default.</a:t>
            </a:r>
            <a:endParaRPr sz="1700">
              <a:latin typeface="Adobe Clean"/>
              <a:cs typeface="Adobe Cle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4184903"/>
            <a:ext cx="6070854" cy="1701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847" y="4179951"/>
            <a:ext cx="6080760" cy="1711960"/>
          </a:xfrm>
          <a:custGeom>
            <a:avLst/>
            <a:gdLst/>
            <a:ahLst/>
            <a:cxnLst/>
            <a:rect l="l" t="t" r="r" b="b"/>
            <a:pathLst>
              <a:path w="6080760" h="1711960">
                <a:moveTo>
                  <a:pt x="0" y="0"/>
                </a:moveTo>
                <a:lnTo>
                  <a:pt x="6080760" y="0"/>
                </a:lnTo>
                <a:lnTo>
                  <a:pt x="6080760" y="1711452"/>
                </a:lnTo>
                <a:lnTo>
                  <a:pt x="0" y="171145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1226" y="3163061"/>
            <a:ext cx="1943099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56272" y="3158108"/>
            <a:ext cx="1953260" cy="429259"/>
          </a:xfrm>
          <a:custGeom>
            <a:avLst/>
            <a:gdLst/>
            <a:ahLst/>
            <a:cxnLst/>
            <a:rect l="l" t="t" r="r" b="b"/>
            <a:pathLst>
              <a:path w="1953259" h="429260">
                <a:moveTo>
                  <a:pt x="0" y="0"/>
                </a:moveTo>
                <a:lnTo>
                  <a:pt x="1953005" y="0"/>
                </a:lnTo>
                <a:lnTo>
                  <a:pt x="1953005" y="429006"/>
                </a:lnTo>
                <a:lnTo>
                  <a:pt x="0" y="429006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1226" y="3656076"/>
            <a:ext cx="5029199" cy="2225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56272" y="3651122"/>
            <a:ext cx="5039360" cy="2235835"/>
          </a:xfrm>
          <a:custGeom>
            <a:avLst/>
            <a:gdLst/>
            <a:ahLst/>
            <a:cxnLst/>
            <a:rect l="l" t="t" r="r" b="b"/>
            <a:pathLst>
              <a:path w="5039359" h="2235835">
                <a:moveTo>
                  <a:pt x="0" y="0"/>
                </a:moveTo>
                <a:lnTo>
                  <a:pt x="5039106" y="0"/>
                </a:lnTo>
                <a:lnTo>
                  <a:pt x="5039106" y="2235708"/>
                </a:lnTo>
                <a:lnTo>
                  <a:pt x="0" y="2235708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2142" y="5270372"/>
            <a:ext cx="1198880" cy="254000"/>
          </a:xfrm>
          <a:custGeom>
            <a:avLst/>
            <a:gdLst/>
            <a:ahLst/>
            <a:cxnLst/>
            <a:rect l="l" t="t" r="r" b="b"/>
            <a:pathLst>
              <a:path w="1198879" h="254000">
                <a:moveTo>
                  <a:pt x="0" y="0"/>
                </a:moveTo>
                <a:lnTo>
                  <a:pt x="1198626" y="0"/>
                </a:lnTo>
                <a:lnTo>
                  <a:pt x="1198626" y="253745"/>
                </a:lnTo>
                <a:lnTo>
                  <a:pt x="0" y="253745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2142" y="5270372"/>
            <a:ext cx="1198880" cy="254000"/>
          </a:xfrm>
          <a:custGeom>
            <a:avLst/>
            <a:gdLst/>
            <a:ahLst/>
            <a:cxnLst/>
            <a:rect l="l" t="t" r="r" b="b"/>
            <a:pathLst>
              <a:path w="1198879" h="254000">
                <a:moveTo>
                  <a:pt x="0" y="0"/>
                </a:moveTo>
                <a:lnTo>
                  <a:pt x="1198626" y="0"/>
                </a:lnTo>
                <a:lnTo>
                  <a:pt x="1198626" y="253745"/>
                </a:lnTo>
                <a:lnTo>
                  <a:pt x="0" y="253745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82808" y="5620130"/>
            <a:ext cx="1198880" cy="254635"/>
          </a:xfrm>
          <a:custGeom>
            <a:avLst/>
            <a:gdLst/>
            <a:ahLst/>
            <a:cxnLst/>
            <a:rect l="l" t="t" r="r" b="b"/>
            <a:pathLst>
              <a:path w="1198879" h="254635">
                <a:moveTo>
                  <a:pt x="0" y="0"/>
                </a:moveTo>
                <a:lnTo>
                  <a:pt x="1198626" y="0"/>
                </a:lnTo>
                <a:lnTo>
                  <a:pt x="1198626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82808" y="5620130"/>
            <a:ext cx="1198880" cy="254635"/>
          </a:xfrm>
          <a:custGeom>
            <a:avLst/>
            <a:gdLst/>
            <a:ahLst/>
            <a:cxnLst/>
            <a:rect l="l" t="t" r="r" b="b"/>
            <a:pathLst>
              <a:path w="1198879" h="254635">
                <a:moveTo>
                  <a:pt x="0" y="0"/>
                </a:moveTo>
                <a:lnTo>
                  <a:pt x="1198626" y="0"/>
                </a:lnTo>
                <a:lnTo>
                  <a:pt x="1198626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22</a:t>
            </a:fld>
            <a:endParaRPr spc="-3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197" y="371842"/>
            <a:ext cx="38519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Repository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951" y="1260477"/>
            <a:ext cx="5812790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latin typeface="Adobe Clean"/>
                <a:cs typeface="Adobe Clean"/>
              </a:rPr>
              <a:t>Internal </a:t>
            </a:r>
            <a:r>
              <a:rPr sz="1700" spc="-30" dirty="0">
                <a:latin typeface="Adobe Clean"/>
                <a:cs typeface="Adobe Clean"/>
              </a:rPr>
              <a:t>(granite:InternalArea) </a:t>
            </a:r>
            <a:r>
              <a:rPr sz="1700" spc="-5" dirty="0">
                <a:latin typeface="Adobe Clean"/>
                <a:cs typeface="Adobe Clean"/>
              </a:rPr>
              <a:t>– </a:t>
            </a:r>
            <a:r>
              <a:rPr sz="1700" spc="-15" dirty="0">
                <a:latin typeface="Adobe Clean"/>
                <a:cs typeface="Adobe Clean"/>
              </a:rPr>
              <a:t>Defines </a:t>
            </a:r>
            <a:r>
              <a:rPr sz="1700" spc="-25" dirty="0">
                <a:latin typeface="Adobe Clean"/>
                <a:cs typeface="Adobe Clean"/>
              </a:rPr>
              <a:t>a </a:t>
            </a:r>
            <a:r>
              <a:rPr sz="1700" spc="-45" dirty="0">
                <a:latin typeface="Adobe Clean"/>
                <a:cs typeface="Adobe Clean"/>
              </a:rPr>
              <a:t>node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25" dirty="0">
                <a:latin typeface="Adobe Clean"/>
                <a:cs typeface="Adobe Clean"/>
              </a:rPr>
              <a:t>internal. </a:t>
            </a:r>
            <a:r>
              <a:rPr sz="1700" spc="-35" dirty="0">
                <a:latin typeface="Adobe Clean"/>
                <a:cs typeface="Adobe Clean"/>
              </a:rPr>
              <a:t>Nodes  </a:t>
            </a:r>
            <a:r>
              <a:rPr sz="1700" spc="-15" dirty="0">
                <a:latin typeface="Adobe Clean"/>
                <a:cs typeface="Adobe Clean"/>
              </a:rPr>
              <a:t>classified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25" dirty="0">
                <a:latin typeface="Adobe Clean"/>
                <a:cs typeface="Adobe Clean"/>
              </a:rPr>
              <a:t>internal cannot </a:t>
            </a:r>
            <a:r>
              <a:rPr sz="1700" spc="-40" dirty="0">
                <a:latin typeface="Adobe Clean"/>
                <a:cs typeface="Adobe Clean"/>
              </a:rPr>
              <a:t>be </a:t>
            </a:r>
            <a:r>
              <a:rPr sz="1700" spc="-30" dirty="0">
                <a:latin typeface="Adobe Clean"/>
                <a:cs typeface="Adobe Clean"/>
              </a:rPr>
              <a:t>overlaid, </a:t>
            </a:r>
            <a:r>
              <a:rPr sz="1700" spc="-25" dirty="0">
                <a:latin typeface="Adobe Clean"/>
                <a:cs typeface="Adobe Clean"/>
              </a:rPr>
              <a:t>inherited, </a:t>
            </a:r>
            <a:r>
              <a:rPr sz="1700" spc="-50" dirty="0">
                <a:latin typeface="Adobe Clean"/>
                <a:cs typeface="Adobe Clean"/>
              </a:rPr>
              <a:t>or </a:t>
            </a:r>
            <a:r>
              <a:rPr sz="1700" spc="-20" dirty="0">
                <a:latin typeface="Adobe Clean"/>
                <a:cs typeface="Adobe Clean"/>
              </a:rPr>
              <a:t>used </a:t>
            </a:r>
            <a:r>
              <a:rPr sz="1700" spc="-30" dirty="0">
                <a:latin typeface="Adobe Clean"/>
                <a:cs typeface="Adobe Clean"/>
              </a:rPr>
              <a:t>directly.  </a:t>
            </a:r>
            <a:r>
              <a:rPr sz="1700" spc="-35" dirty="0">
                <a:latin typeface="Adobe Clean"/>
                <a:cs typeface="Adobe Clean"/>
              </a:rPr>
              <a:t>These </a:t>
            </a:r>
            <a:r>
              <a:rPr sz="1700" spc="-30" dirty="0">
                <a:latin typeface="Adobe Clean"/>
                <a:cs typeface="Adobe Clean"/>
              </a:rPr>
              <a:t>nodes are meant only for </a:t>
            </a:r>
            <a:r>
              <a:rPr sz="1700" spc="-25" dirty="0">
                <a:latin typeface="Adobe Clean"/>
                <a:cs typeface="Adobe Clean"/>
              </a:rPr>
              <a:t>internal </a:t>
            </a:r>
            <a:r>
              <a:rPr sz="1700" spc="-15" dirty="0">
                <a:latin typeface="Adobe Clean"/>
                <a:cs typeface="Adobe Clean"/>
              </a:rPr>
              <a:t>functionality </a:t>
            </a:r>
            <a:r>
              <a:rPr sz="1700" spc="-40" dirty="0">
                <a:latin typeface="Adobe Clean"/>
                <a:cs typeface="Adobe Clean"/>
              </a:rPr>
              <a:t>of</a:t>
            </a:r>
            <a:r>
              <a:rPr sz="1700" spc="280" dirty="0">
                <a:latin typeface="Adobe Clean"/>
                <a:cs typeface="Adobe Clean"/>
              </a:rPr>
              <a:t> </a:t>
            </a:r>
            <a:r>
              <a:rPr sz="1700" spc="-50" dirty="0">
                <a:latin typeface="Adobe Clean"/>
                <a:cs typeface="Adobe Clean"/>
              </a:rPr>
              <a:t>AEM.</a:t>
            </a:r>
            <a:endParaRPr sz="1700">
              <a:latin typeface="Adobe Clean"/>
              <a:cs typeface="Adobe Cle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745" y="2910078"/>
            <a:ext cx="5814821" cy="1956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793" y="2905125"/>
            <a:ext cx="5824855" cy="1965960"/>
          </a:xfrm>
          <a:custGeom>
            <a:avLst/>
            <a:gdLst/>
            <a:ahLst/>
            <a:cxnLst/>
            <a:rect l="l" t="t" r="r" b="b"/>
            <a:pathLst>
              <a:path w="5824855" h="1965960">
                <a:moveTo>
                  <a:pt x="0" y="0"/>
                </a:moveTo>
                <a:lnTo>
                  <a:pt x="5824728" y="0"/>
                </a:lnTo>
                <a:lnTo>
                  <a:pt x="5824728" y="1965960"/>
                </a:lnTo>
                <a:lnTo>
                  <a:pt x="0" y="196596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745" y="2313432"/>
            <a:ext cx="1778508" cy="53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93" y="2308479"/>
            <a:ext cx="1788795" cy="543560"/>
          </a:xfrm>
          <a:custGeom>
            <a:avLst/>
            <a:gdLst/>
            <a:ahLst/>
            <a:cxnLst/>
            <a:rect l="l" t="t" r="r" b="b"/>
            <a:pathLst>
              <a:path w="1788795" h="543560">
                <a:moveTo>
                  <a:pt x="0" y="0"/>
                </a:moveTo>
                <a:lnTo>
                  <a:pt x="1788414" y="0"/>
                </a:lnTo>
                <a:lnTo>
                  <a:pt x="1788414" y="543305"/>
                </a:lnTo>
                <a:lnTo>
                  <a:pt x="0" y="543305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63561" y="1260477"/>
            <a:ext cx="5497830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700" b="1" spc="-50" dirty="0">
                <a:latin typeface="Adobe Clean"/>
                <a:cs typeface="Adobe Clean"/>
              </a:rPr>
              <a:t>No </a:t>
            </a:r>
            <a:r>
              <a:rPr sz="1700" b="1" spc="-35" dirty="0">
                <a:latin typeface="Adobe Clean"/>
                <a:cs typeface="Adobe Clean"/>
              </a:rPr>
              <a:t>Annotation </a:t>
            </a:r>
            <a:r>
              <a:rPr sz="1700" spc="-5" dirty="0">
                <a:latin typeface="Adobe Clean"/>
                <a:cs typeface="Adobe Clean"/>
              </a:rPr>
              <a:t>– </a:t>
            </a:r>
            <a:r>
              <a:rPr sz="1700" spc="-35" dirty="0">
                <a:latin typeface="Adobe Clean"/>
                <a:cs typeface="Adobe Clean"/>
              </a:rPr>
              <a:t>Nodes </a:t>
            </a:r>
            <a:r>
              <a:rPr sz="1700" spc="-20" dirty="0">
                <a:latin typeface="Adobe Clean"/>
                <a:cs typeface="Adobe Clean"/>
              </a:rPr>
              <a:t>inherit </a:t>
            </a:r>
            <a:r>
              <a:rPr sz="1700" spc="-15" dirty="0">
                <a:latin typeface="Adobe Clean"/>
                <a:cs typeface="Adobe Clean"/>
              </a:rPr>
              <a:t>classification </a:t>
            </a:r>
            <a:r>
              <a:rPr sz="1700" spc="-25" dirty="0">
                <a:latin typeface="Adobe Clean"/>
                <a:cs typeface="Adobe Clean"/>
              </a:rPr>
              <a:t>based </a:t>
            </a:r>
            <a:r>
              <a:rPr sz="1700" spc="-40" dirty="0">
                <a:latin typeface="Adobe Clean"/>
                <a:cs typeface="Adobe Clean"/>
              </a:rPr>
              <a:t>on </a:t>
            </a:r>
            <a:r>
              <a:rPr sz="1700" spc="-25" dirty="0">
                <a:latin typeface="Adobe Clean"/>
                <a:cs typeface="Adobe Clean"/>
              </a:rPr>
              <a:t>the tree  </a:t>
            </a:r>
            <a:r>
              <a:rPr sz="1700" spc="-35" dirty="0">
                <a:latin typeface="Adobe Clean"/>
                <a:cs typeface="Adobe Clean"/>
              </a:rPr>
              <a:t>hierarchy. </a:t>
            </a:r>
            <a:r>
              <a:rPr sz="1700" spc="-50" dirty="0">
                <a:latin typeface="Adobe Clean"/>
                <a:cs typeface="Adobe Clean"/>
              </a:rPr>
              <a:t>The </a:t>
            </a:r>
            <a:r>
              <a:rPr sz="1700" spc="-35" dirty="0">
                <a:latin typeface="Adobe Clean"/>
                <a:cs typeface="Adobe Clean"/>
              </a:rPr>
              <a:t>/root </a:t>
            </a:r>
            <a:r>
              <a:rPr sz="1700" spc="-5" dirty="0">
                <a:latin typeface="Adobe Clean"/>
                <a:cs typeface="Adobe Clean"/>
              </a:rPr>
              <a:t>is </a:t>
            </a:r>
            <a:r>
              <a:rPr sz="1700" spc="-30" dirty="0">
                <a:latin typeface="Adobe Clean"/>
                <a:cs typeface="Adobe Clean"/>
              </a:rPr>
              <a:t>by </a:t>
            </a:r>
            <a:r>
              <a:rPr sz="1700" spc="-25" dirty="0">
                <a:latin typeface="Adobe Clean"/>
                <a:cs typeface="Adobe Clean"/>
              </a:rPr>
              <a:t>default public. </a:t>
            </a:r>
            <a:r>
              <a:rPr sz="1700" spc="-35" dirty="0">
                <a:latin typeface="Adobe Clean"/>
                <a:cs typeface="Adobe Clean"/>
              </a:rPr>
              <a:t>Nodes </a:t>
            </a:r>
            <a:r>
              <a:rPr sz="1700" spc="-10" dirty="0">
                <a:latin typeface="Adobe Clean"/>
                <a:cs typeface="Adobe Clean"/>
              </a:rPr>
              <a:t>with </a:t>
            </a:r>
            <a:r>
              <a:rPr sz="1700" spc="-25" dirty="0">
                <a:latin typeface="Adobe Clean"/>
                <a:cs typeface="Adobe Clean"/>
              </a:rPr>
              <a:t>a </a:t>
            </a:r>
            <a:r>
              <a:rPr sz="1700" spc="-30" dirty="0">
                <a:latin typeface="Adobe Clean"/>
                <a:cs typeface="Adobe Clean"/>
              </a:rPr>
              <a:t>parent  </a:t>
            </a:r>
            <a:r>
              <a:rPr sz="1700" spc="-15" dirty="0">
                <a:latin typeface="Adobe Clean"/>
                <a:cs typeface="Adobe Clean"/>
              </a:rPr>
              <a:t>classified </a:t>
            </a:r>
            <a:r>
              <a:rPr sz="1700" spc="-20" dirty="0">
                <a:latin typeface="Adobe Clean"/>
                <a:cs typeface="Adobe Clean"/>
              </a:rPr>
              <a:t>as </a:t>
            </a:r>
            <a:r>
              <a:rPr sz="1700" spc="-25" dirty="0">
                <a:latin typeface="Adobe Clean"/>
                <a:cs typeface="Adobe Clean"/>
              </a:rPr>
              <a:t>Internal </a:t>
            </a:r>
            <a:r>
              <a:rPr sz="1700" spc="-45" dirty="0">
                <a:latin typeface="Adobe Clean"/>
                <a:cs typeface="Adobe Clean"/>
              </a:rPr>
              <a:t>or </a:t>
            </a:r>
            <a:r>
              <a:rPr sz="1700" spc="-25" dirty="0">
                <a:latin typeface="Adobe Clean"/>
                <a:cs typeface="Adobe Clean"/>
              </a:rPr>
              <a:t>Final </a:t>
            </a:r>
            <a:r>
              <a:rPr sz="1700" spc="-30" dirty="0">
                <a:latin typeface="Adobe Clean"/>
                <a:cs typeface="Adobe Clean"/>
              </a:rPr>
              <a:t>are </a:t>
            </a:r>
            <a:r>
              <a:rPr sz="1700" spc="-25" dirty="0">
                <a:latin typeface="Adobe Clean"/>
                <a:cs typeface="Adobe Clean"/>
              </a:rPr>
              <a:t>also </a:t>
            </a:r>
            <a:r>
              <a:rPr sz="1700" spc="-45" dirty="0">
                <a:latin typeface="Adobe Clean"/>
                <a:cs typeface="Adobe Clean"/>
              </a:rPr>
              <a:t>to </a:t>
            </a:r>
            <a:r>
              <a:rPr sz="1700" spc="-40" dirty="0">
                <a:latin typeface="Adobe Clean"/>
                <a:cs typeface="Adobe Clean"/>
              </a:rPr>
              <a:t>be </a:t>
            </a:r>
            <a:r>
              <a:rPr sz="1700" spc="-30" dirty="0">
                <a:latin typeface="Adobe Clean"/>
                <a:cs typeface="Adobe Clean"/>
              </a:rPr>
              <a:t>treated </a:t>
            </a:r>
            <a:r>
              <a:rPr sz="1700" spc="-20" dirty="0">
                <a:latin typeface="Adobe Clean"/>
                <a:cs typeface="Adobe Clean"/>
              </a:rPr>
              <a:t>as</a:t>
            </a:r>
            <a:r>
              <a:rPr sz="1700" spc="310" dirty="0">
                <a:latin typeface="Adobe Clean"/>
                <a:cs typeface="Adobe Clean"/>
              </a:rPr>
              <a:t> </a:t>
            </a:r>
            <a:r>
              <a:rPr sz="1700" spc="-30" dirty="0">
                <a:latin typeface="Adobe Clean"/>
                <a:cs typeface="Adobe Clean"/>
              </a:rPr>
              <a:t>Internal.</a:t>
            </a:r>
            <a:endParaRPr sz="1700">
              <a:latin typeface="Adobe Clean"/>
              <a:cs typeface="Adobe Cle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8104" y="4269866"/>
            <a:ext cx="1295400" cy="270510"/>
          </a:xfrm>
          <a:custGeom>
            <a:avLst/>
            <a:gdLst/>
            <a:ahLst/>
            <a:cxnLst/>
            <a:rect l="l" t="t" r="r" b="b"/>
            <a:pathLst>
              <a:path w="1295400" h="270510">
                <a:moveTo>
                  <a:pt x="0" y="0"/>
                </a:moveTo>
                <a:lnTo>
                  <a:pt x="1295400" y="0"/>
                </a:lnTo>
                <a:lnTo>
                  <a:pt x="1295400" y="270509"/>
                </a:lnTo>
                <a:lnTo>
                  <a:pt x="0" y="2705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8104" y="4269866"/>
            <a:ext cx="1295400" cy="270510"/>
          </a:xfrm>
          <a:custGeom>
            <a:avLst/>
            <a:gdLst/>
            <a:ahLst/>
            <a:cxnLst/>
            <a:rect l="l" t="t" r="r" b="b"/>
            <a:pathLst>
              <a:path w="1295400" h="270510">
                <a:moveTo>
                  <a:pt x="0" y="0"/>
                </a:moveTo>
                <a:lnTo>
                  <a:pt x="1295400" y="0"/>
                </a:lnTo>
                <a:lnTo>
                  <a:pt x="1295400" y="270509"/>
                </a:lnTo>
                <a:lnTo>
                  <a:pt x="0" y="270509"/>
                </a:lnTo>
                <a:lnTo>
                  <a:pt x="0" y="0"/>
                </a:lnTo>
                <a:close/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23</a:t>
            </a:fld>
            <a:endParaRPr spc="-3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68840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Repository </a:t>
            </a:r>
            <a:r>
              <a:rPr spc="-25" dirty="0">
                <a:solidFill>
                  <a:srgbClr val="3E3E3E"/>
                </a:solidFill>
              </a:rPr>
              <a:t>restructuring </a:t>
            </a:r>
            <a:r>
              <a:rPr spc="-40" dirty="0">
                <a:solidFill>
                  <a:srgbClr val="3E3E3E"/>
                </a:solidFill>
              </a:rPr>
              <a:t>for </a:t>
            </a:r>
            <a:r>
              <a:rPr spc="-35" dirty="0">
                <a:solidFill>
                  <a:srgbClr val="3E3E3E"/>
                </a:solidFill>
              </a:rPr>
              <a:t>easier</a:t>
            </a:r>
            <a:r>
              <a:rPr spc="15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upgrades</a:t>
            </a:r>
          </a:p>
        </p:txBody>
      </p:sp>
      <p:sp>
        <p:nvSpPr>
          <p:cNvPr id="3" name="object 3"/>
          <p:cNvSpPr/>
          <p:nvPr/>
        </p:nvSpPr>
        <p:spPr>
          <a:xfrm>
            <a:off x="9200388" y="1746504"/>
            <a:ext cx="864107" cy="1122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4897" y="2192656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1107567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7567" y="409194"/>
                </a:lnTo>
                <a:lnTo>
                  <a:pt x="1134114" y="403834"/>
                </a:lnTo>
                <a:lnTo>
                  <a:pt x="1155792" y="389220"/>
                </a:lnTo>
                <a:lnTo>
                  <a:pt x="1170406" y="367542"/>
                </a:lnTo>
                <a:lnTo>
                  <a:pt x="1175766" y="340995"/>
                </a:lnTo>
                <a:lnTo>
                  <a:pt x="1175766" y="68199"/>
                </a:lnTo>
                <a:lnTo>
                  <a:pt x="1170406" y="41651"/>
                </a:lnTo>
                <a:lnTo>
                  <a:pt x="1155792" y="19973"/>
                </a:lnTo>
                <a:lnTo>
                  <a:pt x="1134114" y="5359"/>
                </a:lnTo>
                <a:lnTo>
                  <a:pt x="1107567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4897" y="2192656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7567" y="0"/>
                </a:lnTo>
                <a:lnTo>
                  <a:pt x="1134114" y="5359"/>
                </a:lnTo>
                <a:lnTo>
                  <a:pt x="1155792" y="19973"/>
                </a:lnTo>
                <a:lnTo>
                  <a:pt x="1170406" y="41651"/>
                </a:lnTo>
                <a:lnTo>
                  <a:pt x="1175766" y="68199"/>
                </a:lnTo>
                <a:lnTo>
                  <a:pt x="1175766" y="340995"/>
                </a:lnTo>
                <a:lnTo>
                  <a:pt x="1170406" y="367542"/>
                </a:lnTo>
                <a:lnTo>
                  <a:pt x="1155792" y="389220"/>
                </a:lnTo>
                <a:lnTo>
                  <a:pt x="1134114" y="403834"/>
                </a:lnTo>
                <a:lnTo>
                  <a:pt x="1107567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8D9E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6529" y="2044826"/>
            <a:ext cx="0" cy="1005840"/>
          </a:xfrm>
          <a:custGeom>
            <a:avLst/>
            <a:gdLst/>
            <a:ahLst/>
            <a:cxnLst/>
            <a:rect l="l" t="t" r="r" b="b"/>
            <a:pathLst>
              <a:path h="1005839">
                <a:moveTo>
                  <a:pt x="0" y="0"/>
                </a:moveTo>
                <a:lnTo>
                  <a:pt x="0" y="100584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4054" y="2396870"/>
            <a:ext cx="641350" cy="0"/>
          </a:xfrm>
          <a:custGeom>
            <a:avLst/>
            <a:gdLst/>
            <a:ahLst/>
            <a:cxnLst/>
            <a:rect l="l" t="t" r="r" b="b"/>
            <a:pathLst>
              <a:path w="641350">
                <a:moveTo>
                  <a:pt x="0" y="0"/>
                </a:moveTo>
                <a:lnTo>
                  <a:pt x="641121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9883" y="2183510"/>
            <a:ext cx="1175765" cy="409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9883" y="2183513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0" y="68325"/>
                </a:moveTo>
                <a:lnTo>
                  <a:pt x="5369" y="41732"/>
                </a:lnTo>
                <a:lnTo>
                  <a:pt x="20013" y="20013"/>
                </a:lnTo>
                <a:lnTo>
                  <a:pt x="41732" y="5369"/>
                </a:lnTo>
                <a:lnTo>
                  <a:pt x="68326" y="0"/>
                </a:lnTo>
                <a:lnTo>
                  <a:pt x="1107440" y="0"/>
                </a:lnTo>
                <a:lnTo>
                  <a:pt x="1134033" y="5369"/>
                </a:lnTo>
                <a:lnTo>
                  <a:pt x="1155752" y="20013"/>
                </a:lnTo>
                <a:lnTo>
                  <a:pt x="1170396" y="41732"/>
                </a:lnTo>
                <a:lnTo>
                  <a:pt x="1175766" y="68325"/>
                </a:lnTo>
                <a:lnTo>
                  <a:pt x="1175766" y="341629"/>
                </a:lnTo>
                <a:lnTo>
                  <a:pt x="1170396" y="368223"/>
                </a:lnTo>
                <a:lnTo>
                  <a:pt x="1155752" y="389942"/>
                </a:lnTo>
                <a:lnTo>
                  <a:pt x="1134033" y="404586"/>
                </a:lnTo>
                <a:lnTo>
                  <a:pt x="1107440" y="409955"/>
                </a:lnTo>
                <a:lnTo>
                  <a:pt x="68326" y="409955"/>
                </a:lnTo>
                <a:lnTo>
                  <a:pt x="41732" y="404586"/>
                </a:lnTo>
                <a:lnTo>
                  <a:pt x="20013" y="389942"/>
                </a:lnTo>
                <a:lnTo>
                  <a:pt x="5369" y="368223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25146">
            <a:solidFill>
              <a:srgbClr val="94A6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1353" y="1790571"/>
            <a:ext cx="376999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0445" algn="l"/>
              </a:tabLst>
            </a:pPr>
            <a:r>
              <a:rPr sz="1600" b="1" spc="-55" dirty="0">
                <a:solidFill>
                  <a:srgbClr val="6B737B"/>
                </a:solidFill>
                <a:latin typeface="Adobe Clean"/>
                <a:cs typeface="Adobe Clean"/>
              </a:rPr>
              <a:t>AEM</a:t>
            </a:r>
            <a:r>
              <a:rPr sz="1600" b="1" spc="-15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10" dirty="0">
                <a:solidFill>
                  <a:srgbClr val="6B737B"/>
                </a:solidFill>
                <a:latin typeface="Adobe Clean"/>
                <a:cs typeface="Adobe Clean"/>
              </a:rPr>
              <a:t>install	</a:t>
            </a:r>
            <a:r>
              <a:rPr sz="1600" b="1" spc="-20" dirty="0">
                <a:solidFill>
                  <a:srgbClr val="6B737B"/>
                </a:solidFill>
                <a:latin typeface="Adobe Clean"/>
                <a:cs typeface="Adobe Clean"/>
              </a:rPr>
              <a:t>customer</a:t>
            </a:r>
            <a:r>
              <a:rPr sz="1600" b="1" spc="-80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20" dirty="0">
                <a:solidFill>
                  <a:srgbClr val="6B737B"/>
                </a:solidFill>
                <a:latin typeface="Adobe Clean"/>
                <a:cs typeface="Adobe Clean"/>
              </a:rPr>
              <a:t>release</a:t>
            </a:r>
            <a:endParaRPr sz="1600">
              <a:latin typeface="Adobe Clean"/>
              <a:cs typeface="Adobe Clean"/>
            </a:endParaRPr>
          </a:p>
          <a:p>
            <a:pPr marL="280670">
              <a:lnSpc>
                <a:spcPct val="100000"/>
              </a:lnSpc>
              <a:spcBef>
                <a:spcPts val="1620"/>
              </a:spcBef>
              <a:tabLst>
                <a:tab pos="2713355" algn="l"/>
              </a:tabLst>
            </a:pPr>
            <a:r>
              <a:rPr sz="1800" spc="-60" dirty="0">
                <a:solidFill>
                  <a:srgbClr val="FFFFFF"/>
                </a:solidFill>
                <a:latin typeface="Adobe Clean"/>
                <a:cs typeface="Adobe Clean"/>
              </a:rPr>
              <a:t>AEM	</a:t>
            </a:r>
            <a:r>
              <a:rPr sz="2700" spc="-37" baseline="1543" dirty="0">
                <a:solidFill>
                  <a:srgbClr val="FFFFFF"/>
                </a:solidFill>
                <a:latin typeface="Adobe Clean"/>
                <a:cs typeface="Adobe Clean"/>
              </a:rPr>
              <a:t>custom</a:t>
            </a:r>
            <a:endParaRPr sz="2700" baseline="1543">
              <a:latin typeface="Adobe Clean"/>
              <a:cs typeface="Adobe Cle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41139" y="2044826"/>
            <a:ext cx="0" cy="1005840"/>
          </a:xfrm>
          <a:custGeom>
            <a:avLst/>
            <a:gdLst/>
            <a:ahLst/>
            <a:cxnLst/>
            <a:rect l="l" t="t" r="r" b="b"/>
            <a:pathLst>
              <a:path h="1005839">
                <a:moveTo>
                  <a:pt x="0" y="0"/>
                </a:moveTo>
                <a:lnTo>
                  <a:pt x="0" y="100584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1139" y="2388489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185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82869" y="1790571"/>
            <a:ext cx="11791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6B737B"/>
                </a:solidFill>
                <a:latin typeface="Adobe Clean"/>
                <a:cs typeface="Adobe Clean"/>
              </a:rPr>
              <a:t>AEM</a:t>
            </a:r>
            <a:r>
              <a:rPr sz="1600" b="1" spc="-60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35" dirty="0">
                <a:solidFill>
                  <a:srgbClr val="6B737B"/>
                </a:solidFill>
                <a:latin typeface="Adobe Clean"/>
                <a:cs typeface="Adobe Clean"/>
              </a:rPr>
              <a:t>upgrade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52968" y="2170559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1107440" y="0"/>
                </a:moveTo>
                <a:lnTo>
                  <a:pt x="68326" y="0"/>
                </a:lnTo>
                <a:lnTo>
                  <a:pt x="41732" y="5369"/>
                </a:lnTo>
                <a:lnTo>
                  <a:pt x="20013" y="20013"/>
                </a:lnTo>
                <a:lnTo>
                  <a:pt x="5369" y="41732"/>
                </a:lnTo>
                <a:lnTo>
                  <a:pt x="0" y="68325"/>
                </a:lnTo>
                <a:lnTo>
                  <a:pt x="0" y="341629"/>
                </a:lnTo>
                <a:lnTo>
                  <a:pt x="5369" y="368223"/>
                </a:lnTo>
                <a:lnTo>
                  <a:pt x="20013" y="389942"/>
                </a:lnTo>
                <a:lnTo>
                  <a:pt x="41732" y="404586"/>
                </a:lnTo>
                <a:lnTo>
                  <a:pt x="68326" y="409955"/>
                </a:lnTo>
                <a:lnTo>
                  <a:pt x="1107440" y="409955"/>
                </a:lnTo>
                <a:lnTo>
                  <a:pt x="1134033" y="404586"/>
                </a:lnTo>
                <a:lnTo>
                  <a:pt x="1155752" y="389942"/>
                </a:lnTo>
                <a:lnTo>
                  <a:pt x="1170396" y="368223"/>
                </a:lnTo>
                <a:lnTo>
                  <a:pt x="1175766" y="341629"/>
                </a:lnTo>
                <a:lnTo>
                  <a:pt x="1175766" y="68325"/>
                </a:lnTo>
                <a:lnTo>
                  <a:pt x="1170396" y="41732"/>
                </a:lnTo>
                <a:lnTo>
                  <a:pt x="1155752" y="20013"/>
                </a:lnTo>
                <a:lnTo>
                  <a:pt x="1134033" y="5369"/>
                </a:lnTo>
                <a:lnTo>
                  <a:pt x="1107440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52968" y="2170559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0" y="68325"/>
                </a:moveTo>
                <a:lnTo>
                  <a:pt x="5369" y="41732"/>
                </a:lnTo>
                <a:lnTo>
                  <a:pt x="20013" y="20013"/>
                </a:lnTo>
                <a:lnTo>
                  <a:pt x="41732" y="5369"/>
                </a:lnTo>
                <a:lnTo>
                  <a:pt x="68326" y="0"/>
                </a:lnTo>
                <a:lnTo>
                  <a:pt x="1107440" y="0"/>
                </a:lnTo>
                <a:lnTo>
                  <a:pt x="1134033" y="5369"/>
                </a:lnTo>
                <a:lnTo>
                  <a:pt x="1155752" y="20013"/>
                </a:lnTo>
                <a:lnTo>
                  <a:pt x="1170396" y="41732"/>
                </a:lnTo>
                <a:lnTo>
                  <a:pt x="1175766" y="68325"/>
                </a:lnTo>
                <a:lnTo>
                  <a:pt x="1175766" y="341629"/>
                </a:lnTo>
                <a:lnTo>
                  <a:pt x="1170396" y="368223"/>
                </a:lnTo>
                <a:lnTo>
                  <a:pt x="1155752" y="389942"/>
                </a:lnTo>
                <a:lnTo>
                  <a:pt x="1134033" y="404586"/>
                </a:lnTo>
                <a:lnTo>
                  <a:pt x="1107440" y="409955"/>
                </a:lnTo>
                <a:lnTo>
                  <a:pt x="68326" y="409955"/>
                </a:lnTo>
                <a:lnTo>
                  <a:pt x="41732" y="404586"/>
                </a:lnTo>
                <a:lnTo>
                  <a:pt x="20013" y="389942"/>
                </a:lnTo>
                <a:lnTo>
                  <a:pt x="5369" y="368223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25146">
            <a:solidFill>
              <a:srgbClr val="8D9E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07294" y="2218372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dobe Clean"/>
                <a:cs typeface="Adobe Clean"/>
              </a:rPr>
              <a:t>AEM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30998" y="2044826"/>
            <a:ext cx="0" cy="1005840"/>
          </a:xfrm>
          <a:custGeom>
            <a:avLst/>
            <a:gdLst/>
            <a:ahLst/>
            <a:cxnLst/>
            <a:rect l="l" t="t" r="r" b="b"/>
            <a:pathLst>
              <a:path h="1005839">
                <a:moveTo>
                  <a:pt x="0" y="0"/>
                </a:moveTo>
                <a:lnTo>
                  <a:pt x="0" y="100584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2423" y="4091560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1107567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7567" y="409194"/>
                </a:lnTo>
                <a:lnTo>
                  <a:pt x="1134114" y="403834"/>
                </a:lnTo>
                <a:lnTo>
                  <a:pt x="1155792" y="389220"/>
                </a:lnTo>
                <a:lnTo>
                  <a:pt x="1170406" y="367542"/>
                </a:lnTo>
                <a:lnTo>
                  <a:pt x="1175766" y="340995"/>
                </a:lnTo>
                <a:lnTo>
                  <a:pt x="1175766" y="68199"/>
                </a:lnTo>
                <a:lnTo>
                  <a:pt x="1170406" y="41651"/>
                </a:lnTo>
                <a:lnTo>
                  <a:pt x="1155792" y="19973"/>
                </a:lnTo>
                <a:lnTo>
                  <a:pt x="1134114" y="5359"/>
                </a:lnTo>
                <a:lnTo>
                  <a:pt x="1107567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2423" y="4091560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7567" y="0"/>
                </a:lnTo>
                <a:lnTo>
                  <a:pt x="1134114" y="5359"/>
                </a:lnTo>
                <a:lnTo>
                  <a:pt x="1155792" y="19973"/>
                </a:lnTo>
                <a:lnTo>
                  <a:pt x="1170406" y="41651"/>
                </a:lnTo>
                <a:lnTo>
                  <a:pt x="1175766" y="68199"/>
                </a:lnTo>
                <a:lnTo>
                  <a:pt x="1175766" y="340995"/>
                </a:lnTo>
                <a:lnTo>
                  <a:pt x="1170406" y="367542"/>
                </a:lnTo>
                <a:lnTo>
                  <a:pt x="1155792" y="389220"/>
                </a:lnTo>
                <a:lnTo>
                  <a:pt x="1134114" y="403834"/>
                </a:lnTo>
                <a:lnTo>
                  <a:pt x="1107567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8D9E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76895" y="4138937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dobe Clean"/>
                <a:cs typeface="Adobe Clean"/>
              </a:rPr>
              <a:t>AEM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64054" y="4311020"/>
            <a:ext cx="647700" cy="1270"/>
          </a:xfrm>
          <a:custGeom>
            <a:avLst/>
            <a:gdLst/>
            <a:ahLst/>
            <a:cxnLst/>
            <a:rect l="l" t="t" r="r" b="b"/>
            <a:pathLst>
              <a:path w="647700" h="1270">
                <a:moveTo>
                  <a:pt x="0" y="1130"/>
                </a:moveTo>
                <a:lnTo>
                  <a:pt x="647153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22366" y="4112896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1108329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8329" y="409194"/>
                </a:lnTo>
                <a:lnTo>
                  <a:pt x="1134876" y="403834"/>
                </a:lnTo>
                <a:lnTo>
                  <a:pt x="1156554" y="389220"/>
                </a:lnTo>
                <a:lnTo>
                  <a:pt x="1171168" y="367542"/>
                </a:lnTo>
                <a:lnTo>
                  <a:pt x="1176528" y="340995"/>
                </a:lnTo>
                <a:lnTo>
                  <a:pt x="1176528" y="68199"/>
                </a:lnTo>
                <a:lnTo>
                  <a:pt x="1171168" y="41651"/>
                </a:lnTo>
                <a:lnTo>
                  <a:pt x="1156554" y="19973"/>
                </a:lnTo>
                <a:lnTo>
                  <a:pt x="1134876" y="5359"/>
                </a:lnTo>
                <a:lnTo>
                  <a:pt x="1108329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22366" y="4112896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8329" y="0"/>
                </a:lnTo>
                <a:lnTo>
                  <a:pt x="1134876" y="5359"/>
                </a:lnTo>
                <a:lnTo>
                  <a:pt x="1156554" y="19973"/>
                </a:lnTo>
                <a:lnTo>
                  <a:pt x="1171168" y="41651"/>
                </a:lnTo>
                <a:lnTo>
                  <a:pt x="1176528" y="68199"/>
                </a:lnTo>
                <a:lnTo>
                  <a:pt x="1176528" y="340995"/>
                </a:lnTo>
                <a:lnTo>
                  <a:pt x="1171168" y="367542"/>
                </a:lnTo>
                <a:lnTo>
                  <a:pt x="1156554" y="389220"/>
                </a:lnTo>
                <a:lnTo>
                  <a:pt x="1134876" y="403834"/>
                </a:lnTo>
                <a:lnTo>
                  <a:pt x="1108329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8D9E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58665" y="3818001"/>
            <a:ext cx="0" cy="1908175"/>
          </a:xfrm>
          <a:custGeom>
            <a:avLst/>
            <a:gdLst/>
            <a:ahLst/>
            <a:cxnLst/>
            <a:rect l="l" t="t" r="r" b="b"/>
            <a:pathLst>
              <a:path h="1908175">
                <a:moveTo>
                  <a:pt x="0" y="0"/>
                </a:moveTo>
                <a:lnTo>
                  <a:pt x="0" y="1907946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58665" y="4317110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4210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36083" y="4725544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1108329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8329" y="409194"/>
                </a:lnTo>
                <a:lnTo>
                  <a:pt x="1134876" y="403834"/>
                </a:lnTo>
                <a:lnTo>
                  <a:pt x="1156554" y="389220"/>
                </a:lnTo>
                <a:lnTo>
                  <a:pt x="1171168" y="367542"/>
                </a:lnTo>
                <a:lnTo>
                  <a:pt x="1176528" y="340995"/>
                </a:lnTo>
                <a:lnTo>
                  <a:pt x="1176528" y="68199"/>
                </a:lnTo>
                <a:lnTo>
                  <a:pt x="1171168" y="41651"/>
                </a:lnTo>
                <a:lnTo>
                  <a:pt x="1156554" y="19973"/>
                </a:lnTo>
                <a:lnTo>
                  <a:pt x="1134876" y="5359"/>
                </a:lnTo>
                <a:lnTo>
                  <a:pt x="1108329" y="0"/>
                </a:lnTo>
                <a:close/>
              </a:path>
            </a:pathLst>
          </a:custGeom>
          <a:solidFill>
            <a:srgbClr val="FBB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36083" y="4725544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8329" y="0"/>
                </a:lnTo>
                <a:lnTo>
                  <a:pt x="1134876" y="5359"/>
                </a:lnTo>
                <a:lnTo>
                  <a:pt x="1156554" y="19973"/>
                </a:lnTo>
                <a:lnTo>
                  <a:pt x="1171168" y="41651"/>
                </a:lnTo>
                <a:lnTo>
                  <a:pt x="1176528" y="68199"/>
                </a:lnTo>
                <a:lnTo>
                  <a:pt x="1176528" y="340995"/>
                </a:lnTo>
                <a:lnTo>
                  <a:pt x="1171168" y="367542"/>
                </a:lnTo>
                <a:lnTo>
                  <a:pt x="1156554" y="389220"/>
                </a:lnTo>
                <a:lnTo>
                  <a:pt x="1134876" y="403834"/>
                </a:lnTo>
                <a:lnTo>
                  <a:pt x="1108329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B98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017824" y="2085170"/>
            <a:ext cx="45148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/e</a:t>
            </a:r>
            <a:r>
              <a:rPr sz="1400" spc="-10" dirty="0">
                <a:latin typeface="Courier New"/>
                <a:cs typeface="Courier New"/>
              </a:rPr>
              <a:t>t</a:t>
            </a:r>
            <a:r>
              <a:rPr sz="1400" spc="-5" dirty="0">
                <a:latin typeface="Courier New"/>
                <a:cs typeface="Courier New"/>
              </a:rPr>
              <a:t>c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81943" y="2097244"/>
            <a:ext cx="45148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/e</a:t>
            </a:r>
            <a:r>
              <a:rPr sz="1400" spc="-10" dirty="0">
                <a:latin typeface="Courier New"/>
                <a:cs typeface="Courier New"/>
              </a:rPr>
              <a:t>t</a:t>
            </a:r>
            <a:r>
              <a:rPr sz="1400" spc="-5" dirty="0">
                <a:latin typeface="Courier New"/>
                <a:cs typeface="Courier New"/>
              </a:rPr>
              <a:t>c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25264" y="4642721"/>
            <a:ext cx="558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/a</a:t>
            </a:r>
            <a:r>
              <a:rPr sz="1400" spc="-10" dirty="0">
                <a:latin typeface="Courier New"/>
                <a:cs typeface="Courier New"/>
              </a:rPr>
              <a:t>p</a:t>
            </a:r>
            <a:r>
              <a:rPr sz="1400" spc="-5" dirty="0">
                <a:latin typeface="Courier New"/>
                <a:cs typeface="Courier New"/>
              </a:rPr>
              <a:t>ps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48275" y="5318380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1107440" y="0"/>
                </a:moveTo>
                <a:lnTo>
                  <a:pt x="68326" y="0"/>
                </a:lnTo>
                <a:lnTo>
                  <a:pt x="41732" y="5369"/>
                </a:lnTo>
                <a:lnTo>
                  <a:pt x="20013" y="20013"/>
                </a:lnTo>
                <a:lnTo>
                  <a:pt x="5369" y="41732"/>
                </a:lnTo>
                <a:lnTo>
                  <a:pt x="0" y="68325"/>
                </a:lnTo>
                <a:lnTo>
                  <a:pt x="0" y="341629"/>
                </a:lnTo>
                <a:lnTo>
                  <a:pt x="5369" y="368223"/>
                </a:lnTo>
                <a:lnTo>
                  <a:pt x="20013" y="389942"/>
                </a:lnTo>
                <a:lnTo>
                  <a:pt x="41732" y="404586"/>
                </a:lnTo>
                <a:lnTo>
                  <a:pt x="68326" y="409955"/>
                </a:lnTo>
                <a:lnTo>
                  <a:pt x="1107440" y="409955"/>
                </a:lnTo>
                <a:lnTo>
                  <a:pt x="1134033" y="404586"/>
                </a:lnTo>
                <a:lnTo>
                  <a:pt x="1155752" y="389942"/>
                </a:lnTo>
                <a:lnTo>
                  <a:pt x="1170396" y="368223"/>
                </a:lnTo>
                <a:lnTo>
                  <a:pt x="1175766" y="341629"/>
                </a:lnTo>
                <a:lnTo>
                  <a:pt x="1175766" y="68325"/>
                </a:lnTo>
                <a:lnTo>
                  <a:pt x="1170396" y="41732"/>
                </a:lnTo>
                <a:lnTo>
                  <a:pt x="1155752" y="20013"/>
                </a:lnTo>
                <a:lnTo>
                  <a:pt x="1134033" y="5369"/>
                </a:lnTo>
                <a:lnTo>
                  <a:pt x="1107440" y="0"/>
                </a:lnTo>
                <a:close/>
              </a:path>
            </a:pathLst>
          </a:custGeom>
          <a:solidFill>
            <a:srgbClr val="FBB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8275" y="5318380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0" y="68325"/>
                </a:moveTo>
                <a:lnTo>
                  <a:pt x="5369" y="41732"/>
                </a:lnTo>
                <a:lnTo>
                  <a:pt x="20013" y="20013"/>
                </a:lnTo>
                <a:lnTo>
                  <a:pt x="41732" y="5369"/>
                </a:lnTo>
                <a:lnTo>
                  <a:pt x="68326" y="0"/>
                </a:lnTo>
                <a:lnTo>
                  <a:pt x="1107440" y="0"/>
                </a:lnTo>
                <a:lnTo>
                  <a:pt x="1134033" y="5369"/>
                </a:lnTo>
                <a:lnTo>
                  <a:pt x="1155752" y="20013"/>
                </a:lnTo>
                <a:lnTo>
                  <a:pt x="1170396" y="41732"/>
                </a:lnTo>
                <a:lnTo>
                  <a:pt x="1175766" y="68325"/>
                </a:lnTo>
                <a:lnTo>
                  <a:pt x="1175766" y="341629"/>
                </a:lnTo>
                <a:lnTo>
                  <a:pt x="1170396" y="368223"/>
                </a:lnTo>
                <a:lnTo>
                  <a:pt x="1155752" y="389942"/>
                </a:lnTo>
                <a:lnTo>
                  <a:pt x="1134033" y="404586"/>
                </a:lnTo>
                <a:lnTo>
                  <a:pt x="1107440" y="409955"/>
                </a:lnTo>
                <a:lnTo>
                  <a:pt x="68326" y="409955"/>
                </a:lnTo>
                <a:lnTo>
                  <a:pt x="41732" y="404586"/>
                </a:lnTo>
                <a:lnTo>
                  <a:pt x="20013" y="389942"/>
                </a:lnTo>
                <a:lnTo>
                  <a:pt x="5369" y="368223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25146">
            <a:solidFill>
              <a:srgbClr val="B98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30308" y="5230021"/>
            <a:ext cx="558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/c</a:t>
            </a:r>
            <a:r>
              <a:rPr sz="1400" spc="-10" dirty="0">
                <a:latin typeface="Courier New"/>
                <a:cs typeface="Courier New"/>
              </a:rPr>
              <a:t>o</a:t>
            </a:r>
            <a:r>
              <a:rPr sz="1400" spc="-5" dirty="0">
                <a:latin typeface="Courier New"/>
                <a:cs typeface="Courier New"/>
              </a:rPr>
              <a:t>nf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17824" y="4034271"/>
            <a:ext cx="3162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16200" algn="l"/>
              </a:tabLst>
            </a:pPr>
            <a:r>
              <a:rPr sz="2100" spc="-7" baseline="1984" dirty="0">
                <a:latin typeface="Courier New"/>
                <a:cs typeface="Courier New"/>
              </a:rPr>
              <a:t>/l</a:t>
            </a:r>
            <a:r>
              <a:rPr sz="2100" spc="-15" baseline="1984" dirty="0">
                <a:latin typeface="Courier New"/>
                <a:cs typeface="Courier New"/>
              </a:rPr>
              <a:t>i</a:t>
            </a:r>
            <a:r>
              <a:rPr sz="2100" spc="-7" baseline="1984" dirty="0">
                <a:latin typeface="Courier New"/>
                <a:cs typeface="Courier New"/>
              </a:rPr>
              <a:t>bs</a:t>
            </a:r>
            <a:r>
              <a:rPr sz="2100" baseline="1984" dirty="0">
                <a:latin typeface="Courier New"/>
                <a:cs typeface="Courier New"/>
              </a:rPr>
              <a:t>	</a:t>
            </a:r>
            <a:r>
              <a:rPr sz="1400" spc="-5" dirty="0">
                <a:latin typeface="Courier New"/>
                <a:cs typeface="Courier New"/>
              </a:rPr>
              <a:t>/l</a:t>
            </a:r>
            <a:r>
              <a:rPr sz="1400" spc="-10" dirty="0">
                <a:latin typeface="Courier New"/>
                <a:cs typeface="Courier New"/>
              </a:rPr>
              <a:t>i</a:t>
            </a:r>
            <a:r>
              <a:rPr sz="1400" spc="-5" dirty="0">
                <a:latin typeface="Courier New"/>
                <a:cs typeface="Courier New"/>
              </a:rPr>
              <a:t>bs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47974" y="2048903"/>
            <a:ext cx="45148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/e</a:t>
            </a:r>
            <a:r>
              <a:rPr sz="1400" spc="-10" dirty="0">
                <a:latin typeface="Courier New"/>
                <a:cs typeface="Courier New"/>
              </a:rPr>
              <a:t>t</a:t>
            </a:r>
            <a:r>
              <a:rPr sz="1400" spc="-5" dirty="0">
                <a:latin typeface="Courier New"/>
                <a:cs typeface="Courier New"/>
              </a:rPr>
              <a:t>c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30998" y="2386968"/>
            <a:ext cx="521970" cy="1905"/>
          </a:xfrm>
          <a:custGeom>
            <a:avLst/>
            <a:gdLst/>
            <a:ahLst/>
            <a:cxnLst/>
            <a:rect l="l" t="t" r="r" b="b"/>
            <a:pathLst>
              <a:path w="521970" h="1905">
                <a:moveTo>
                  <a:pt x="0" y="1676"/>
                </a:moveTo>
                <a:lnTo>
                  <a:pt x="521677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58665" y="4951095"/>
            <a:ext cx="668020" cy="0"/>
          </a:xfrm>
          <a:custGeom>
            <a:avLst/>
            <a:gdLst/>
            <a:ahLst/>
            <a:cxnLst/>
            <a:rect l="l" t="t" r="r" b="b"/>
            <a:pathLst>
              <a:path w="668020">
                <a:moveTo>
                  <a:pt x="0" y="0"/>
                </a:moveTo>
                <a:lnTo>
                  <a:pt x="668007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58665" y="5547740"/>
            <a:ext cx="694690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0696" y="1287289"/>
            <a:ext cx="593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5" dirty="0">
                <a:latin typeface="Adobe Clean"/>
                <a:cs typeface="Adobe Clean"/>
              </a:rPr>
              <a:t>6.3 </a:t>
            </a:r>
            <a:r>
              <a:rPr sz="1800" spc="-30" dirty="0">
                <a:latin typeface="Adobe Clean"/>
                <a:cs typeface="Adobe Clean"/>
              </a:rPr>
              <a:t>and </a:t>
            </a:r>
            <a:r>
              <a:rPr sz="1800" spc="-55" dirty="0">
                <a:latin typeface="Adobe Clean"/>
                <a:cs typeface="Adobe Clean"/>
              </a:rPr>
              <a:t>prior, </a:t>
            </a:r>
            <a:r>
              <a:rPr sz="1800" spc="-25" dirty="0">
                <a:latin typeface="Adobe Clean"/>
                <a:cs typeface="Adobe Clean"/>
              </a:rPr>
              <a:t>ambiguity </a:t>
            </a:r>
            <a:r>
              <a:rPr sz="1800" spc="-35" dirty="0">
                <a:latin typeface="Adobe Clean"/>
                <a:cs typeface="Adobe Clean"/>
              </a:rPr>
              <a:t>over </a:t>
            </a:r>
            <a:r>
              <a:rPr sz="1800" spc="-25" dirty="0">
                <a:latin typeface="Adobe Clean"/>
                <a:cs typeface="Adobe Clean"/>
              </a:rPr>
              <a:t>ownership </a:t>
            </a:r>
            <a:r>
              <a:rPr sz="1800" spc="-45" dirty="0">
                <a:latin typeface="Adobe Clean"/>
                <a:cs typeface="Adobe Clean"/>
              </a:rPr>
              <a:t>of </a:t>
            </a:r>
            <a:r>
              <a:rPr sz="1800" spc="-20" dirty="0">
                <a:latin typeface="Adobe Clean"/>
                <a:cs typeface="Adobe Clean"/>
              </a:rPr>
              <a:t>/etc/* </a:t>
            </a:r>
            <a:r>
              <a:rPr sz="1800" spc="-25" dirty="0">
                <a:latin typeface="Adobe Clean"/>
                <a:cs typeface="Adobe Clean"/>
              </a:rPr>
              <a:t>caused</a:t>
            </a:r>
            <a:r>
              <a:rPr sz="1800" spc="235" dirty="0">
                <a:latin typeface="Adobe Clean"/>
                <a:cs typeface="Adobe Clean"/>
              </a:rPr>
              <a:t> </a:t>
            </a:r>
            <a:r>
              <a:rPr sz="1800" spc="-20" dirty="0">
                <a:latin typeface="Adobe Clean"/>
                <a:cs typeface="Adobe Clean"/>
              </a:rPr>
              <a:t>this: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4497" y="3191963"/>
            <a:ext cx="1100645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65" dirty="0">
                <a:latin typeface="Adobe Clean"/>
                <a:cs typeface="Adobe Clean"/>
              </a:rPr>
              <a:t>6.4 </a:t>
            </a:r>
            <a:r>
              <a:rPr sz="1800" spc="-25" dirty="0">
                <a:latin typeface="Adobe Clean"/>
                <a:cs typeface="Adobe Clean"/>
              </a:rPr>
              <a:t>moves </a:t>
            </a:r>
            <a:r>
              <a:rPr sz="1800" spc="-35" dirty="0">
                <a:latin typeface="Adobe Clean"/>
                <a:cs typeface="Adobe Clean"/>
              </a:rPr>
              <a:t>content </a:t>
            </a:r>
            <a:r>
              <a:rPr sz="1800" spc="-30" dirty="0">
                <a:latin typeface="Adobe Clean"/>
                <a:cs typeface="Adobe Clean"/>
              </a:rPr>
              <a:t>out </a:t>
            </a:r>
            <a:r>
              <a:rPr sz="1800" spc="-40" dirty="0">
                <a:latin typeface="Adobe Clean"/>
                <a:cs typeface="Adobe Clean"/>
              </a:rPr>
              <a:t>of </a:t>
            </a:r>
            <a:r>
              <a:rPr sz="1800" spc="-20" dirty="0">
                <a:latin typeface="Adobe Clean"/>
                <a:cs typeface="Adobe Clean"/>
              </a:rPr>
              <a:t>/etc, </a:t>
            </a:r>
            <a:r>
              <a:rPr sz="1800" spc="-10" dirty="0">
                <a:latin typeface="Adobe Clean"/>
                <a:cs typeface="Adobe Clean"/>
              </a:rPr>
              <a:t>with</a:t>
            </a:r>
            <a:r>
              <a:rPr sz="1800" spc="95" dirty="0">
                <a:latin typeface="Adobe Clean"/>
                <a:cs typeface="Adobe Clean"/>
              </a:rPr>
              <a:t> </a:t>
            </a:r>
            <a:r>
              <a:rPr sz="1800" spc="-25" dirty="0">
                <a:latin typeface="Adobe Clean"/>
                <a:cs typeface="Adobe Clean"/>
              </a:rPr>
              <a:t>guidelines </a:t>
            </a:r>
            <a:r>
              <a:rPr sz="1800" spc="-45" dirty="0">
                <a:latin typeface="Adobe Clean"/>
                <a:cs typeface="Adobe Clean"/>
              </a:rPr>
              <a:t>on </a:t>
            </a:r>
            <a:r>
              <a:rPr sz="1800" spc="-35" dirty="0">
                <a:latin typeface="Adobe Clean"/>
                <a:cs typeface="Adobe Clean"/>
              </a:rPr>
              <a:t>who </a:t>
            </a:r>
            <a:r>
              <a:rPr sz="1800" spc="-20" dirty="0">
                <a:latin typeface="Adobe Clean"/>
                <a:cs typeface="Adobe Clean"/>
              </a:rPr>
              <a:t>owns </a:t>
            </a:r>
            <a:r>
              <a:rPr sz="1800" spc="-25" dirty="0">
                <a:latin typeface="Adobe Clean"/>
                <a:cs typeface="Adobe Clean"/>
              </a:rPr>
              <a:t>what </a:t>
            </a:r>
            <a:r>
              <a:rPr sz="1800" spc="-30" dirty="0">
                <a:latin typeface="Adobe Clean"/>
                <a:cs typeface="Adobe Clean"/>
              </a:rPr>
              <a:t>and </a:t>
            </a:r>
            <a:r>
              <a:rPr sz="1800" spc="-25" dirty="0">
                <a:latin typeface="Adobe Clean"/>
                <a:cs typeface="Adobe Clean"/>
              </a:rPr>
              <a:t>how </a:t>
            </a:r>
            <a:r>
              <a:rPr sz="1800" spc="-45" dirty="0">
                <a:latin typeface="Adobe Clean"/>
                <a:cs typeface="Adobe Clean"/>
              </a:rPr>
              <a:t>to </a:t>
            </a:r>
            <a:r>
              <a:rPr sz="1800" spc="-30" dirty="0">
                <a:latin typeface="Adobe Clean"/>
                <a:cs typeface="Adobe Clean"/>
              </a:rPr>
              <a:t>extend </a:t>
            </a:r>
            <a:r>
              <a:rPr sz="1800" spc="-25" dirty="0">
                <a:latin typeface="Adobe Clean"/>
                <a:cs typeface="Adobe Clean"/>
              </a:rPr>
              <a:t>that </a:t>
            </a:r>
            <a:r>
              <a:rPr sz="1800" spc="-15" dirty="0">
                <a:latin typeface="Adobe Clean"/>
                <a:cs typeface="Adobe Clean"/>
              </a:rPr>
              <a:t>will </a:t>
            </a:r>
            <a:r>
              <a:rPr sz="1800" spc="-30" dirty="0">
                <a:latin typeface="Adobe Clean"/>
                <a:cs typeface="Adobe Clean"/>
              </a:rPr>
              <a:t>help </a:t>
            </a:r>
            <a:r>
              <a:rPr sz="1800" spc="-15" dirty="0">
                <a:latin typeface="Adobe Clean"/>
                <a:cs typeface="Adobe Clean"/>
              </a:rPr>
              <a:t>in </a:t>
            </a:r>
            <a:r>
              <a:rPr sz="1800" spc="-20" dirty="0">
                <a:latin typeface="Adobe Clean"/>
                <a:cs typeface="Adobe Clean"/>
              </a:rPr>
              <a:t>future </a:t>
            </a:r>
            <a:r>
              <a:rPr sz="1800" spc="-25" dirty="0">
                <a:latin typeface="Adobe Clean"/>
                <a:cs typeface="Adobe Clean"/>
              </a:rPr>
              <a:t>releases</a:t>
            </a:r>
            <a:endParaRPr sz="1800">
              <a:latin typeface="Adobe Clean"/>
              <a:cs typeface="Adobe Clean"/>
            </a:endParaRPr>
          </a:p>
          <a:p>
            <a:pPr marR="420370" algn="ctr">
              <a:lnSpc>
                <a:spcPct val="100000"/>
              </a:lnSpc>
              <a:spcBef>
                <a:spcPts val="1600"/>
              </a:spcBef>
              <a:tabLst>
                <a:tab pos="2435225" algn="l"/>
                <a:tab pos="5229225" algn="l"/>
              </a:tabLst>
            </a:pPr>
            <a:r>
              <a:rPr sz="1600" b="1" spc="-55" dirty="0">
                <a:solidFill>
                  <a:srgbClr val="6B737B"/>
                </a:solidFill>
                <a:latin typeface="Adobe Clean"/>
                <a:cs typeface="Adobe Clean"/>
              </a:rPr>
              <a:t>AEM</a:t>
            </a:r>
            <a:r>
              <a:rPr sz="1600" b="1" spc="-15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50" dirty="0">
                <a:solidFill>
                  <a:srgbClr val="6B737B"/>
                </a:solidFill>
                <a:latin typeface="Adobe Clean"/>
                <a:cs typeface="Adobe Clean"/>
              </a:rPr>
              <a:t>6.4</a:t>
            </a:r>
            <a:r>
              <a:rPr sz="1600" b="1" spc="5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10" dirty="0">
                <a:solidFill>
                  <a:srgbClr val="6B737B"/>
                </a:solidFill>
                <a:latin typeface="Adobe Clean"/>
                <a:cs typeface="Adobe Clean"/>
              </a:rPr>
              <a:t>install	</a:t>
            </a:r>
            <a:r>
              <a:rPr sz="1600" b="1" spc="-20" dirty="0">
                <a:solidFill>
                  <a:srgbClr val="6B737B"/>
                </a:solidFill>
                <a:latin typeface="Adobe Clean"/>
                <a:cs typeface="Adobe Clean"/>
              </a:rPr>
              <a:t>customer</a:t>
            </a:r>
            <a:r>
              <a:rPr sz="1600" b="1" spc="-15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1600" b="1" spc="-20" dirty="0">
                <a:solidFill>
                  <a:srgbClr val="6B737B"/>
                </a:solidFill>
                <a:latin typeface="Adobe Clean"/>
                <a:cs typeface="Adobe Clean"/>
              </a:rPr>
              <a:t>release	</a:t>
            </a:r>
            <a:r>
              <a:rPr sz="2400" b="1" spc="-82" baseline="1736" dirty="0">
                <a:solidFill>
                  <a:srgbClr val="6B737B"/>
                </a:solidFill>
                <a:latin typeface="Adobe Clean"/>
                <a:cs typeface="Adobe Clean"/>
              </a:rPr>
              <a:t>AEM</a:t>
            </a:r>
            <a:r>
              <a:rPr sz="2400" b="1" spc="-22" baseline="1736" dirty="0">
                <a:solidFill>
                  <a:srgbClr val="6B737B"/>
                </a:solidFill>
                <a:latin typeface="Adobe Clean"/>
                <a:cs typeface="Adobe Clean"/>
              </a:rPr>
              <a:t> </a:t>
            </a:r>
            <a:r>
              <a:rPr sz="2400" b="1" spc="-52" baseline="1736" dirty="0">
                <a:solidFill>
                  <a:srgbClr val="6B737B"/>
                </a:solidFill>
                <a:latin typeface="Adobe Clean"/>
                <a:cs typeface="Adobe Clean"/>
              </a:rPr>
              <a:t>upgrade</a:t>
            </a:r>
            <a:endParaRPr sz="2400" baseline="1736">
              <a:latin typeface="Adobe Clean"/>
              <a:cs typeface="Adobe Cle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64054" y="3837051"/>
            <a:ext cx="0" cy="1908175"/>
          </a:xfrm>
          <a:custGeom>
            <a:avLst/>
            <a:gdLst/>
            <a:ahLst/>
            <a:cxnLst/>
            <a:rect l="l" t="t" r="r" b="b"/>
            <a:pathLst>
              <a:path h="1908175">
                <a:moveTo>
                  <a:pt x="0" y="0"/>
                </a:moveTo>
                <a:lnTo>
                  <a:pt x="0" y="1907946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05546" y="4112896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1107567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7567" y="409194"/>
                </a:lnTo>
                <a:lnTo>
                  <a:pt x="1134114" y="403834"/>
                </a:lnTo>
                <a:lnTo>
                  <a:pt x="1155792" y="389220"/>
                </a:lnTo>
                <a:lnTo>
                  <a:pt x="1170406" y="367542"/>
                </a:lnTo>
                <a:lnTo>
                  <a:pt x="1175766" y="340995"/>
                </a:lnTo>
                <a:lnTo>
                  <a:pt x="1175766" y="68199"/>
                </a:lnTo>
                <a:lnTo>
                  <a:pt x="1170406" y="41651"/>
                </a:lnTo>
                <a:lnTo>
                  <a:pt x="1155792" y="19973"/>
                </a:lnTo>
                <a:lnTo>
                  <a:pt x="1134114" y="5359"/>
                </a:lnTo>
                <a:lnTo>
                  <a:pt x="1107567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05546" y="4112897"/>
            <a:ext cx="1176020" cy="409575"/>
          </a:xfrm>
          <a:custGeom>
            <a:avLst/>
            <a:gdLst/>
            <a:ahLst/>
            <a:cxnLst/>
            <a:rect l="l" t="t" r="r" b="b"/>
            <a:pathLst>
              <a:path w="1176020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7567" y="0"/>
                </a:lnTo>
                <a:lnTo>
                  <a:pt x="1134114" y="5359"/>
                </a:lnTo>
                <a:lnTo>
                  <a:pt x="1155792" y="19973"/>
                </a:lnTo>
                <a:lnTo>
                  <a:pt x="1170406" y="41651"/>
                </a:lnTo>
                <a:lnTo>
                  <a:pt x="1175766" y="68199"/>
                </a:lnTo>
                <a:lnTo>
                  <a:pt x="1175766" y="340995"/>
                </a:lnTo>
                <a:lnTo>
                  <a:pt x="1170406" y="367542"/>
                </a:lnTo>
                <a:lnTo>
                  <a:pt x="1155792" y="389220"/>
                </a:lnTo>
                <a:lnTo>
                  <a:pt x="1134114" y="403834"/>
                </a:lnTo>
                <a:lnTo>
                  <a:pt x="1107567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8D9E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77423" y="4160262"/>
            <a:ext cx="304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4610" algn="l"/>
              </a:tabLst>
            </a:pPr>
            <a:r>
              <a:rPr sz="1800" spc="-60" dirty="0">
                <a:solidFill>
                  <a:srgbClr val="FFFFFF"/>
                </a:solidFill>
                <a:latin typeface="Adobe Clean"/>
                <a:cs typeface="Adobe Clean"/>
              </a:rPr>
              <a:t>AEM	AEM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50989" y="3818001"/>
            <a:ext cx="0" cy="1908175"/>
          </a:xfrm>
          <a:custGeom>
            <a:avLst/>
            <a:gdLst/>
            <a:ahLst/>
            <a:cxnLst/>
            <a:rect l="l" t="t" r="r" b="b"/>
            <a:pathLst>
              <a:path h="1908175">
                <a:moveTo>
                  <a:pt x="0" y="0"/>
                </a:moveTo>
                <a:lnTo>
                  <a:pt x="0" y="1907946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69277" y="4317110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4">
                <a:moveTo>
                  <a:pt x="0" y="0"/>
                </a:moveTo>
                <a:lnTo>
                  <a:pt x="635609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18501" y="4725544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1108329" y="0"/>
                </a:moveTo>
                <a:lnTo>
                  <a:pt x="68199" y="0"/>
                </a:lnTo>
                <a:lnTo>
                  <a:pt x="41651" y="5359"/>
                </a:lnTo>
                <a:lnTo>
                  <a:pt x="19973" y="19973"/>
                </a:lnTo>
                <a:lnTo>
                  <a:pt x="5359" y="41651"/>
                </a:lnTo>
                <a:lnTo>
                  <a:pt x="0" y="68199"/>
                </a:lnTo>
                <a:lnTo>
                  <a:pt x="0" y="340995"/>
                </a:lnTo>
                <a:lnTo>
                  <a:pt x="5359" y="367542"/>
                </a:lnTo>
                <a:lnTo>
                  <a:pt x="19973" y="389220"/>
                </a:lnTo>
                <a:lnTo>
                  <a:pt x="41651" y="403834"/>
                </a:lnTo>
                <a:lnTo>
                  <a:pt x="68199" y="409194"/>
                </a:lnTo>
                <a:lnTo>
                  <a:pt x="1108329" y="409194"/>
                </a:lnTo>
                <a:lnTo>
                  <a:pt x="1134876" y="403834"/>
                </a:lnTo>
                <a:lnTo>
                  <a:pt x="1156554" y="389220"/>
                </a:lnTo>
                <a:lnTo>
                  <a:pt x="1171168" y="367542"/>
                </a:lnTo>
                <a:lnTo>
                  <a:pt x="1176528" y="340995"/>
                </a:lnTo>
                <a:lnTo>
                  <a:pt x="1176528" y="68199"/>
                </a:lnTo>
                <a:lnTo>
                  <a:pt x="1171168" y="41651"/>
                </a:lnTo>
                <a:lnTo>
                  <a:pt x="1156554" y="19973"/>
                </a:lnTo>
                <a:lnTo>
                  <a:pt x="1134876" y="5359"/>
                </a:lnTo>
                <a:lnTo>
                  <a:pt x="1108329" y="0"/>
                </a:lnTo>
                <a:close/>
              </a:path>
            </a:pathLst>
          </a:custGeom>
          <a:solidFill>
            <a:srgbClr val="FBB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18501" y="4725544"/>
            <a:ext cx="1176655" cy="409575"/>
          </a:xfrm>
          <a:custGeom>
            <a:avLst/>
            <a:gdLst/>
            <a:ahLst/>
            <a:cxnLst/>
            <a:rect l="l" t="t" r="r" b="b"/>
            <a:pathLst>
              <a:path w="1176654" h="409575">
                <a:moveTo>
                  <a:pt x="0" y="68199"/>
                </a:moveTo>
                <a:lnTo>
                  <a:pt x="5359" y="41651"/>
                </a:lnTo>
                <a:lnTo>
                  <a:pt x="19973" y="19973"/>
                </a:lnTo>
                <a:lnTo>
                  <a:pt x="41651" y="5359"/>
                </a:lnTo>
                <a:lnTo>
                  <a:pt x="68199" y="0"/>
                </a:lnTo>
                <a:lnTo>
                  <a:pt x="1108329" y="0"/>
                </a:lnTo>
                <a:lnTo>
                  <a:pt x="1134876" y="5359"/>
                </a:lnTo>
                <a:lnTo>
                  <a:pt x="1156554" y="19973"/>
                </a:lnTo>
                <a:lnTo>
                  <a:pt x="1171168" y="41651"/>
                </a:lnTo>
                <a:lnTo>
                  <a:pt x="1176528" y="68199"/>
                </a:lnTo>
                <a:lnTo>
                  <a:pt x="1176528" y="340995"/>
                </a:lnTo>
                <a:lnTo>
                  <a:pt x="1171168" y="367542"/>
                </a:lnTo>
                <a:lnTo>
                  <a:pt x="1156554" y="389220"/>
                </a:lnTo>
                <a:lnTo>
                  <a:pt x="1134876" y="403834"/>
                </a:lnTo>
                <a:lnTo>
                  <a:pt x="1108329" y="409194"/>
                </a:lnTo>
                <a:lnTo>
                  <a:pt x="68199" y="409194"/>
                </a:lnTo>
                <a:lnTo>
                  <a:pt x="41651" y="403834"/>
                </a:lnTo>
                <a:lnTo>
                  <a:pt x="19973" y="389220"/>
                </a:lnTo>
                <a:lnTo>
                  <a:pt x="5359" y="367542"/>
                </a:lnTo>
                <a:lnTo>
                  <a:pt x="0" y="340995"/>
                </a:lnTo>
                <a:lnTo>
                  <a:pt x="0" y="68199"/>
                </a:lnTo>
                <a:close/>
              </a:path>
            </a:pathLst>
          </a:custGeom>
          <a:ln w="25146">
            <a:solidFill>
              <a:srgbClr val="B98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469151" y="4773194"/>
            <a:ext cx="329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4610" algn="l"/>
              </a:tabLst>
            </a:pPr>
            <a:r>
              <a:rPr sz="1800" spc="-50" dirty="0">
                <a:solidFill>
                  <a:srgbClr val="FFFFFF"/>
                </a:solidFill>
                <a:latin typeface="Adobe Clean"/>
                <a:cs typeface="Adobe Cle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Adobe Clean"/>
                <a:cs typeface="Adobe Clean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Adobe Clean"/>
                <a:cs typeface="Adobe Clean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dobe Clean"/>
                <a:cs typeface="Adobe Clean"/>
              </a:rPr>
              <a:t>tom</a:t>
            </a:r>
            <a:r>
              <a:rPr sz="1800" dirty="0">
                <a:solidFill>
                  <a:srgbClr val="FFFFFF"/>
                </a:solidFill>
                <a:latin typeface="Adobe Clean"/>
                <a:cs typeface="Adobe Clean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Adobe Clean"/>
                <a:cs typeface="Adobe Cle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Adobe Clean"/>
                <a:cs typeface="Adobe Clean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Adobe Clean"/>
                <a:cs typeface="Adobe Clean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dobe Clean"/>
                <a:cs typeface="Adobe Clean"/>
              </a:rPr>
              <a:t>tom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14261" y="4034289"/>
            <a:ext cx="558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/l</a:t>
            </a:r>
            <a:r>
              <a:rPr sz="1400" spc="-10" dirty="0">
                <a:latin typeface="Courier New"/>
                <a:cs typeface="Courier New"/>
              </a:rPr>
              <a:t>i</a:t>
            </a:r>
            <a:r>
              <a:rPr sz="1400" spc="-5" dirty="0">
                <a:latin typeface="Courier New"/>
                <a:cs typeface="Courier New"/>
              </a:rPr>
              <a:t>bs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17812" y="4642739"/>
            <a:ext cx="558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/a</a:t>
            </a:r>
            <a:r>
              <a:rPr sz="1400" spc="-10" dirty="0">
                <a:latin typeface="Courier New"/>
                <a:cs typeface="Courier New"/>
              </a:rPr>
              <a:t>p</a:t>
            </a:r>
            <a:r>
              <a:rPr sz="1400" spc="-5" dirty="0">
                <a:latin typeface="Courier New"/>
                <a:cs typeface="Courier New"/>
              </a:rPr>
              <a:t>ps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830693" y="5318380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1107440" y="0"/>
                </a:moveTo>
                <a:lnTo>
                  <a:pt x="68326" y="0"/>
                </a:lnTo>
                <a:lnTo>
                  <a:pt x="41732" y="5369"/>
                </a:lnTo>
                <a:lnTo>
                  <a:pt x="20013" y="20013"/>
                </a:lnTo>
                <a:lnTo>
                  <a:pt x="5369" y="41732"/>
                </a:lnTo>
                <a:lnTo>
                  <a:pt x="0" y="68325"/>
                </a:lnTo>
                <a:lnTo>
                  <a:pt x="0" y="341629"/>
                </a:lnTo>
                <a:lnTo>
                  <a:pt x="5369" y="368223"/>
                </a:lnTo>
                <a:lnTo>
                  <a:pt x="20013" y="389942"/>
                </a:lnTo>
                <a:lnTo>
                  <a:pt x="41732" y="404586"/>
                </a:lnTo>
                <a:lnTo>
                  <a:pt x="68326" y="409955"/>
                </a:lnTo>
                <a:lnTo>
                  <a:pt x="1107440" y="409955"/>
                </a:lnTo>
                <a:lnTo>
                  <a:pt x="1134033" y="404586"/>
                </a:lnTo>
                <a:lnTo>
                  <a:pt x="1155752" y="389942"/>
                </a:lnTo>
                <a:lnTo>
                  <a:pt x="1170396" y="368223"/>
                </a:lnTo>
                <a:lnTo>
                  <a:pt x="1175766" y="341629"/>
                </a:lnTo>
                <a:lnTo>
                  <a:pt x="1175766" y="68325"/>
                </a:lnTo>
                <a:lnTo>
                  <a:pt x="1170396" y="41732"/>
                </a:lnTo>
                <a:lnTo>
                  <a:pt x="1155752" y="20013"/>
                </a:lnTo>
                <a:lnTo>
                  <a:pt x="1134033" y="5369"/>
                </a:lnTo>
                <a:lnTo>
                  <a:pt x="1107440" y="0"/>
                </a:lnTo>
                <a:close/>
              </a:path>
            </a:pathLst>
          </a:custGeom>
          <a:solidFill>
            <a:srgbClr val="FBB0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30693" y="5318380"/>
            <a:ext cx="1176020" cy="410209"/>
          </a:xfrm>
          <a:custGeom>
            <a:avLst/>
            <a:gdLst/>
            <a:ahLst/>
            <a:cxnLst/>
            <a:rect l="l" t="t" r="r" b="b"/>
            <a:pathLst>
              <a:path w="1176020" h="410210">
                <a:moveTo>
                  <a:pt x="0" y="68325"/>
                </a:moveTo>
                <a:lnTo>
                  <a:pt x="5369" y="41732"/>
                </a:lnTo>
                <a:lnTo>
                  <a:pt x="20013" y="20013"/>
                </a:lnTo>
                <a:lnTo>
                  <a:pt x="41732" y="5369"/>
                </a:lnTo>
                <a:lnTo>
                  <a:pt x="68326" y="0"/>
                </a:lnTo>
                <a:lnTo>
                  <a:pt x="1107440" y="0"/>
                </a:lnTo>
                <a:lnTo>
                  <a:pt x="1134033" y="5369"/>
                </a:lnTo>
                <a:lnTo>
                  <a:pt x="1155752" y="20013"/>
                </a:lnTo>
                <a:lnTo>
                  <a:pt x="1170396" y="41732"/>
                </a:lnTo>
                <a:lnTo>
                  <a:pt x="1175766" y="68325"/>
                </a:lnTo>
                <a:lnTo>
                  <a:pt x="1175766" y="341629"/>
                </a:lnTo>
                <a:lnTo>
                  <a:pt x="1170396" y="368223"/>
                </a:lnTo>
                <a:lnTo>
                  <a:pt x="1155752" y="389942"/>
                </a:lnTo>
                <a:lnTo>
                  <a:pt x="1134033" y="404586"/>
                </a:lnTo>
                <a:lnTo>
                  <a:pt x="1107440" y="409955"/>
                </a:lnTo>
                <a:lnTo>
                  <a:pt x="68326" y="409955"/>
                </a:lnTo>
                <a:lnTo>
                  <a:pt x="41732" y="404586"/>
                </a:lnTo>
                <a:lnTo>
                  <a:pt x="20013" y="389942"/>
                </a:lnTo>
                <a:lnTo>
                  <a:pt x="5369" y="368223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25146">
            <a:solidFill>
              <a:srgbClr val="B98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481064" y="5366336"/>
            <a:ext cx="329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4610" algn="l"/>
              </a:tabLst>
            </a:pPr>
            <a:r>
              <a:rPr sz="1800" spc="-50" dirty="0">
                <a:solidFill>
                  <a:srgbClr val="FFFFFF"/>
                </a:solidFill>
                <a:latin typeface="Adobe Clean"/>
                <a:cs typeface="Adobe Cle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Adobe Clean"/>
                <a:cs typeface="Adobe Clean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Adobe Clean"/>
                <a:cs typeface="Adobe Clean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dobe Clean"/>
                <a:cs typeface="Adobe Clean"/>
              </a:rPr>
              <a:t>tom</a:t>
            </a:r>
            <a:r>
              <a:rPr sz="1800" dirty="0">
                <a:solidFill>
                  <a:srgbClr val="FFFFFF"/>
                </a:solidFill>
                <a:latin typeface="Adobe Clean"/>
                <a:cs typeface="Adobe Clean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Adobe Clean"/>
                <a:cs typeface="Adobe Cle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Adobe Clean"/>
                <a:cs typeface="Adobe Clean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Adobe Clean"/>
                <a:cs typeface="Adobe Clean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dobe Clean"/>
                <a:cs typeface="Adobe Clean"/>
              </a:rPr>
              <a:t>tom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22828" y="5230021"/>
            <a:ext cx="558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ourier New"/>
                <a:cs typeface="Courier New"/>
              </a:rPr>
              <a:t>/c</a:t>
            </a:r>
            <a:r>
              <a:rPr sz="1400" spc="-10" dirty="0">
                <a:latin typeface="Courier New"/>
                <a:cs typeface="Courier New"/>
              </a:rPr>
              <a:t>o</a:t>
            </a:r>
            <a:r>
              <a:rPr sz="1400" spc="-5" dirty="0">
                <a:latin typeface="Courier New"/>
                <a:cs typeface="Courier New"/>
              </a:rPr>
              <a:t>nf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69277" y="4962525"/>
            <a:ext cx="645160" cy="0"/>
          </a:xfrm>
          <a:custGeom>
            <a:avLst/>
            <a:gdLst/>
            <a:ahLst/>
            <a:cxnLst/>
            <a:rect l="l" t="t" r="r" b="b"/>
            <a:pathLst>
              <a:path w="645159">
                <a:moveTo>
                  <a:pt x="0" y="0"/>
                </a:moveTo>
                <a:lnTo>
                  <a:pt x="644652" y="0"/>
                </a:lnTo>
              </a:path>
            </a:pathLst>
          </a:custGeom>
          <a:ln w="9906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44131" y="5547740"/>
            <a:ext cx="690245" cy="7620"/>
          </a:xfrm>
          <a:custGeom>
            <a:avLst/>
            <a:gdLst/>
            <a:ahLst/>
            <a:cxnLst/>
            <a:rect l="l" t="t" r="r" b="b"/>
            <a:pathLst>
              <a:path w="690245" h="7620">
                <a:moveTo>
                  <a:pt x="0" y="0"/>
                </a:moveTo>
                <a:lnTo>
                  <a:pt x="689876" y="7556"/>
                </a:lnTo>
              </a:path>
            </a:pathLst>
          </a:custGeom>
          <a:ln w="9905">
            <a:solidFill>
              <a:srgbClr val="C1D8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16399" y="2234666"/>
            <a:ext cx="678590" cy="493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16393" y="2234917"/>
            <a:ext cx="678815" cy="494030"/>
          </a:xfrm>
          <a:custGeom>
            <a:avLst/>
            <a:gdLst/>
            <a:ahLst/>
            <a:cxnLst/>
            <a:rect l="l" t="t" r="r" b="b"/>
            <a:pathLst>
              <a:path w="678815" h="494030">
                <a:moveTo>
                  <a:pt x="4092" y="365661"/>
                </a:moveTo>
                <a:lnTo>
                  <a:pt x="0" y="353498"/>
                </a:lnTo>
                <a:lnTo>
                  <a:pt x="860" y="341141"/>
                </a:lnTo>
                <a:lnTo>
                  <a:pt x="6292" y="330007"/>
                </a:lnTo>
                <a:lnTo>
                  <a:pt x="15916" y="321516"/>
                </a:lnTo>
                <a:lnTo>
                  <a:pt x="565724" y="4092"/>
                </a:lnTo>
                <a:lnTo>
                  <a:pt x="577889" y="0"/>
                </a:lnTo>
                <a:lnTo>
                  <a:pt x="590249" y="860"/>
                </a:lnTo>
                <a:lnTo>
                  <a:pt x="601384" y="6292"/>
                </a:lnTo>
                <a:lnTo>
                  <a:pt x="609869" y="15916"/>
                </a:lnTo>
                <a:lnTo>
                  <a:pt x="674500" y="127854"/>
                </a:lnTo>
                <a:lnTo>
                  <a:pt x="678592" y="140016"/>
                </a:lnTo>
                <a:lnTo>
                  <a:pt x="677732" y="152374"/>
                </a:lnTo>
                <a:lnTo>
                  <a:pt x="672299" y="163508"/>
                </a:lnTo>
                <a:lnTo>
                  <a:pt x="662676" y="171999"/>
                </a:lnTo>
                <a:lnTo>
                  <a:pt x="112855" y="489423"/>
                </a:lnTo>
                <a:lnTo>
                  <a:pt x="100692" y="493515"/>
                </a:lnTo>
                <a:lnTo>
                  <a:pt x="88336" y="492655"/>
                </a:lnTo>
                <a:lnTo>
                  <a:pt x="77206" y="487222"/>
                </a:lnTo>
                <a:lnTo>
                  <a:pt x="68722" y="477599"/>
                </a:lnTo>
                <a:lnTo>
                  <a:pt x="4092" y="365661"/>
                </a:lnTo>
                <a:close/>
              </a:path>
            </a:pathLst>
          </a:custGeom>
          <a:ln w="25400">
            <a:solidFill>
              <a:srgbClr val="B98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66560" y="2365198"/>
            <a:ext cx="405765" cy="265430"/>
          </a:xfrm>
          <a:custGeom>
            <a:avLst/>
            <a:gdLst/>
            <a:ahLst/>
            <a:cxnLst/>
            <a:rect l="l" t="t" r="r" b="b"/>
            <a:pathLst>
              <a:path w="405765" h="265430">
                <a:moveTo>
                  <a:pt x="35182" y="186689"/>
                </a:moveTo>
                <a:lnTo>
                  <a:pt x="31105" y="186689"/>
                </a:lnTo>
                <a:lnTo>
                  <a:pt x="26724" y="189229"/>
                </a:lnTo>
                <a:lnTo>
                  <a:pt x="23955" y="190499"/>
                </a:lnTo>
                <a:lnTo>
                  <a:pt x="0" y="223519"/>
                </a:lnTo>
                <a:lnTo>
                  <a:pt x="351" y="231139"/>
                </a:lnTo>
                <a:lnTo>
                  <a:pt x="24133" y="264159"/>
                </a:lnTo>
                <a:lnTo>
                  <a:pt x="30076" y="265429"/>
                </a:lnTo>
                <a:lnTo>
                  <a:pt x="43208" y="265429"/>
                </a:lnTo>
                <a:lnTo>
                  <a:pt x="50092" y="264159"/>
                </a:lnTo>
                <a:lnTo>
                  <a:pt x="59794" y="259079"/>
                </a:lnTo>
                <a:lnTo>
                  <a:pt x="62182" y="256539"/>
                </a:lnTo>
                <a:lnTo>
                  <a:pt x="66767" y="253999"/>
                </a:lnTo>
                <a:lnTo>
                  <a:pt x="40592" y="253999"/>
                </a:lnTo>
                <a:lnTo>
                  <a:pt x="27117" y="251459"/>
                </a:lnTo>
                <a:lnTo>
                  <a:pt x="21352" y="246379"/>
                </a:lnTo>
                <a:lnTo>
                  <a:pt x="16589" y="238759"/>
                </a:lnTo>
                <a:lnTo>
                  <a:pt x="12500" y="231139"/>
                </a:lnTo>
                <a:lnTo>
                  <a:pt x="11382" y="224789"/>
                </a:lnTo>
                <a:lnTo>
                  <a:pt x="15027" y="210819"/>
                </a:lnTo>
                <a:lnTo>
                  <a:pt x="19383" y="205739"/>
                </a:lnTo>
                <a:lnTo>
                  <a:pt x="26241" y="201929"/>
                </a:lnTo>
                <a:lnTo>
                  <a:pt x="28908" y="200659"/>
                </a:lnTo>
                <a:lnTo>
                  <a:pt x="31296" y="199389"/>
                </a:lnTo>
                <a:lnTo>
                  <a:pt x="35499" y="198119"/>
                </a:lnTo>
                <a:lnTo>
                  <a:pt x="37544" y="196849"/>
                </a:lnTo>
                <a:lnTo>
                  <a:pt x="40351" y="196849"/>
                </a:lnTo>
                <a:lnTo>
                  <a:pt x="40325" y="195579"/>
                </a:lnTo>
                <a:lnTo>
                  <a:pt x="35182" y="186689"/>
                </a:lnTo>
                <a:close/>
              </a:path>
              <a:path w="405765" h="265430">
                <a:moveTo>
                  <a:pt x="65763" y="240029"/>
                </a:moveTo>
                <a:lnTo>
                  <a:pt x="64671" y="240029"/>
                </a:lnTo>
                <a:lnTo>
                  <a:pt x="63389" y="241299"/>
                </a:lnTo>
                <a:lnTo>
                  <a:pt x="61826" y="243839"/>
                </a:lnTo>
                <a:lnTo>
                  <a:pt x="58067" y="246379"/>
                </a:lnTo>
                <a:lnTo>
                  <a:pt x="55908" y="247649"/>
                </a:lnTo>
                <a:lnTo>
                  <a:pt x="47120" y="252729"/>
                </a:lnTo>
                <a:lnTo>
                  <a:pt x="40592" y="253999"/>
                </a:lnTo>
                <a:lnTo>
                  <a:pt x="66767" y="253999"/>
                </a:lnTo>
                <a:lnTo>
                  <a:pt x="68773" y="251459"/>
                </a:lnTo>
                <a:lnTo>
                  <a:pt x="70488" y="250189"/>
                </a:lnTo>
                <a:lnTo>
                  <a:pt x="70704" y="248919"/>
                </a:lnTo>
                <a:lnTo>
                  <a:pt x="65763" y="240029"/>
                </a:lnTo>
                <a:close/>
              </a:path>
              <a:path w="405765" h="265430">
                <a:moveTo>
                  <a:pt x="57293" y="172719"/>
                </a:moveTo>
                <a:lnTo>
                  <a:pt x="56746" y="172719"/>
                </a:lnTo>
                <a:lnTo>
                  <a:pt x="46802" y="179069"/>
                </a:lnTo>
                <a:lnTo>
                  <a:pt x="46472" y="179069"/>
                </a:lnTo>
                <a:lnTo>
                  <a:pt x="69675" y="219709"/>
                </a:lnTo>
                <a:lnTo>
                  <a:pt x="75314" y="228599"/>
                </a:lnTo>
                <a:lnTo>
                  <a:pt x="81308" y="234949"/>
                </a:lnTo>
                <a:lnTo>
                  <a:pt x="93996" y="236219"/>
                </a:lnTo>
                <a:lnTo>
                  <a:pt x="100041" y="236219"/>
                </a:lnTo>
                <a:lnTo>
                  <a:pt x="105756" y="232409"/>
                </a:lnTo>
                <a:lnTo>
                  <a:pt x="109121" y="229869"/>
                </a:lnTo>
                <a:lnTo>
                  <a:pt x="112118" y="227329"/>
                </a:lnTo>
                <a:lnTo>
                  <a:pt x="115281" y="223519"/>
                </a:lnTo>
                <a:lnTo>
                  <a:pt x="94313" y="223519"/>
                </a:lnTo>
                <a:lnTo>
                  <a:pt x="86312" y="220979"/>
                </a:lnTo>
                <a:lnTo>
                  <a:pt x="82820" y="217169"/>
                </a:lnTo>
                <a:lnTo>
                  <a:pt x="57458" y="173989"/>
                </a:lnTo>
                <a:lnTo>
                  <a:pt x="57293" y="172719"/>
                </a:lnTo>
                <a:close/>
              </a:path>
              <a:path w="405765" h="265430">
                <a:moveTo>
                  <a:pt x="97856" y="149859"/>
                </a:moveTo>
                <a:lnTo>
                  <a:pt x="96993" y="149859"/>
                </a:lnTo>
                <a:lnTo>
                  <a:pt x="86744" y="156209"/>
                </a:lnTo>
                <a:lnTo>
                  <a:pt x="86922" y="156209"/>
                </a:lnTo>
                <a:lnTo>
                  <a:pt x="114735" y="204469"/>
                </a:lnTo>
                <a:lnTo>
                  <a:pt x="98644" y="223519"/>
                </a:lnTo>
                <a:lnTo>
                  <a:pt x="115281" y="223519"/>
                </a:lnTo>
                <a:lnTo>
                  <a:pt x="117389" y="220979"/>
                </a:lnTo>
                <a:lnTo>
                  <a:pt x="119294" y="218439"/>
                </a:lnTo>
                <a:lnTo>
                  <a:pt x="120500" y="213359"/>
                </a:lnTo>
                <a:lnTo>
                  <a:pt x="134915" y="213359"/>
                </a:lnTo>
                <a:lnTo>
                  <a:pt x="134763" y="212089"/>
                </a:lnTo>
                <a:lnTo>
                  <a:pt x="133759" y="210819"/>
                </a:lnTo>
                <a:lnTo>
                  <a:pt x="132604" y="209549"/>
                </a:lnTo>
                <a:lnTo>
                  <a:pt x="129987" y="205739"/>
                </a:lnTo>
                <a:lnTo>
                  <a:pt x="128336" y="203199"/>
                </a:lnTo>
                <a:lnTo>
                  <a:pt x="97856" y="149859"/>
                </a:lnTo>
                <a:close/>
              </a:path>
              <a:path w="405765" h="265430">
                <a:moveTo>
                  <a:pt x="134750" y="213359"/>
                </a:moveTo>
                <a:lnTo>
                  <a:pt x="120500" y="213359"/>
                </a:lnTo>
                <a:lnTo>
                  <a:pt x="121110" y="214629"/>
                </a:lnTo>
                <a:lnTo>
                  <a:pt x="121783" y="214629"/>
                </a:lnTo>
                <a:lnTo>
                  <a:pt x="123244" y="217169"/>
                </a:lnTo>
                <a:lnTo>
                  <a:pt x="123917" y="218439"/>
                </a:lnTo>
                <a:lnTo>
                  <a:pt x="125682" y="218439"/>
                </a:lnTo>
                <a:lnTo>
                  <a:pt x="134750" y="213359"/>
                </a:lnTo>
                <a:close/>
              </a:path>
              <a:path w="405765" h="265430">
                <a:moveTo>
                  <a:pt x="181859" y="165099"/>
                </a:moveTo>
                <a:lnTo>
                  <a:pt x="162042" y="165099"/>
                </a:lnTo>
                <a:lnTo>
                  <a:pt x="167630" y="166369"/>
                </a:lnTo>
                <a:lnTo>
                  <a:pt x="169675" y="167639"/>
                </a:lnTo>
                <a:lnTo>
                  <a:pt x="170983" y="170179"/>
                </a:lnTo>
                <a:lnTo>
                  <a:pt x="172431" y="172719"/>
                </a:lnTo>
                <a:lnTo>
                  <a:pt x="172570" y="175259"/>
                </a:lnTo>
                <a:lnTo>
                  <a:pt x="149952" y="191769"/>
                </a:lnTo>
                <a:lnTo>
                  <a:pt x="141938" y="191769"/>
                </a:lnTo>
                <a:lnTo>
                  <a:pt x="147412" y="201929"/>
                </a:lnTo>
                <a:lnTo>
                  <a:pt x="154232" y="201929"/>
                </a:lnTo>
                <a:lnTo>
                  <a:pt x="161179" y="199389"/>
                </a:lnTo>
                <a:lnTo>
                  <a:pt x="164760" y="198119"/>
                </a:lnTo>
                <a:lnTo>
                  <a:pt x="168456" y="195579"/>
                </a:lnTo>
                <a:lnTo>
                  <a:pt x="175428" y="191769"/>
                </a:lnTo>
                <a:lnTo>
                  <a:pt x="180140" y="186689"/>
                </a:lnTo>
                <a:lnTo>
                  <a:pt x="185055" y="175259"/>
                </a:lnTo>
                <a:lnTo>
                  <a:pt x="184572" y="170179"/>
                </a:lnTo>
                <a:lnTo>
                  <a:pt x="181859" y="165099"/>
                </a:lnTo>
                <a:close/>
              </a:path>
              <a:path w="405765" h="265430">
                <a:moveTo>
                  <a:pt x="152784" y="120649"/>
                </a:moveTo>
                <a:lnTo>
                  <a:pt x="147234" y="120649"/>
                </a:lnTo>
                <a:lnTo>
                  <a:pt x="141354" y="123189"/>
                </a:lnTo>
                <a:lnTo>
                  <a:pt x="138052" y="124459"/>
                </a:lnTo>
                <a:lnTo>
                  <a:pt x="134394" y="126999"/>
                </a:lnTo>
                <a:lnTo>
                  <a:pt x="127244" y="130809"/>
                </a:lnTo>
                <a:lnTo>
                  <a:pt x="122736" y="135889"/>
                </a:lnTo>
                <a:lnTo>
                  <a:pt x="118989" y="147319"/>
                </a:lnTo>
                <a:lnTo>
                  <a:pt x="119446" y="152399"/>
                </a:lnTo>
                <a:lnTo>
                  <a:pt x="124869" y="162559"/>
                </a:lnTo>
                <a:lnTo>
                  <a:pt x="128552" y="165099"/>
                </a:lnTo>
                <a:lnTo>
                  <a:pt x="138090" y="167639"/>
                </a:lnTo>
                <a:lnTo>
                  <a:pt x="144453" y="167639"/>
                </a:lnTo>
                <a:lnTo>
                  <a:pt x="152416" y="166369"/>
                </a:lnTo>
                <a:lnTo>
                  <a:pt x="157902" y="165099"/>
                </a:lnTo>
                <a:lnTo>
                  <a:pt x="181859" y="165099"/>
                </a:lnTo>
                <a:lnTo>
                  <a:pt x="181181" y="163829"/>
                </a:lnTo>
                <a:lnTo>
                  <a:pt x="178578" y="158749"/>
                </a:lnTo>
                <a:lnTo>
                  <a:pt x="174895" y="156209"/>
                </a:lnTo>
                <a:lnTo>
                  <a:pt x="171728" y="154939"/>
                </a:lnTo>
                <a:lnTo>
                  <a:pt x="140668" y="154939"/>
                </a:lnTo>
                <a:lnTo>
                  <a:pt x="135321" y="153669"/>
                </a:lnTo>
                <a:lnTo>
                  <a:pt x="133493" y="152399"/>
                </a:lnTo>
                <a:lnTo>
                  <a:pt x="132477" y="151129"/>
                </a:lnTo>
                <a:lnTo>
                  <a:pt x="131219" y="148589"/>
                </a:lnTo>
                <a:lnTo>
                  <a:pt x="131003" y="146049"/>
                </a:lnTo>
                <a:lnTo>
                  <a:pt x="132616" y="140969"/>
                </a:lnTo>
                <a:lnTo>
                  <a:pt x="151488" y="130809"/>
                </a:lnTo>
                <a:lnTo>
                  <a:pt x="157610" y="130809"/>
                </a:lnTo>
                <a:lnTo>
                  <a:pt x="157813" y="129539"/>
                </a:lnTo>
                <a:lnTo>
                  <a:pt x="152924" y="121919"/>
                </a:lnTo>
                <a:lnTo>
                  <a:pt x="152784" y="120649"/>
                </a:lnTo>
                <a:close/>
              </a:path>
              <a:path w="405765" h="265430">
                <a:moveTo>
                  <a:pt x="190778" y="116839"/>
                </a:moveTo>
                <a:lnTo>
                  <a:pt x="176012" y="116839"/>
                </a:lnTo>
                <a:lnTo>
                  <a:pt x="198351" y="156209"/>
                </a:lnTo>
                <a:lnTo>
                  <a:pt x="201996" y="161289"/>
                </a:lnTo>
                <a:lnTo>
                  <a:pt x="205946" y="165099"/>
                </a:lnTo>
                <a:lnTo>
                  <a:pt x="214417" y="167639"/>
                </a:lnTo>
                <a:lnTo>
                  <a:pt x="218938" y="166369"/>
                </a:lnTo>
                <a:lnTo>
                  <a:pt x="231435" y="157479"/>
                </a:lnTo>
                <a:lnTo>
                  <a:pt x="232819" y="156209"/>
                </a:lnTo>
                <a:lnTo>
                  <a:pt x="232870" y="154939"/>
                </a:lnTo>
                <a:lnTo>
                  <a:pt x="216614" y="154939"/>
                </a:lnTo>
                <a:lnTo>
                  <a:pt x="212207" y="152399"/>
                </a:lnTo>
                <a:lnTo>
                  <a:pt x="210239" y="151129"/>
                </a:lnTo>
                <a:lnTo>
                  <a:pt x="208499" y="147319"/>
                </a:lnTo>
                <a:lnTo>
                  <a:pt x="190778" y="116839"/>
                </a:lnTo>
                <a:close/>
              </a:path>
              <a:path w="405765" h="265430">
                <a:moveTo>
                  <a:pt x="165395" y="152399"/>
                </a:moveTo>
                <a:lnTo>
                  <a:pt x="158994" y="152399"/>
                </a:lnTo>
                <a:lnTo>
                  <a:pt x="150942" y="153669"/>
                </a:lnTo>
                <a:lnTo>
                  <a:pt x="144973" y="154939"/>
                </a:lnTo>
                <a:lnTo>
                  <a:pt x="171728" y="154939"/>
                </a:lnTo>
                <a:lnTo>
                  <a:pt x="165395" y="152399"/>
                </a:lnTo>
                <a:close/>
              </a:path>
              <a:path w="405765" h="265430">
                <a:moveTo>
                  <a:pt x="228730" y="147319"/>
                </a:moveTo>
                <a:lnTo>
                  <a:pt x="227803" y="147319"/>
                </a:lnTo>
                <a:lnTo>
                  <a:pt x="226749" y="148589"/>
                </a:lnTo>
                <a:lnTo>
                  <a:pt x="225834" y="149859"/>
                </a:lnTo>
                <a:lnTo>
                  <a:pt x="223980" y="151129"/>
                </a:lnTo>
                <a:lnTo>
                  <a:pt x="223028" y="152399"/>
                </a:lnTo>
                <a:lnTo>
                  <a:pt x="219154" y="153669"/>
                </a:lnTo>
                <a:lnTo>
                  <a:pt x="216614" y="154939"/>
                </a:lnTo>
                <a:lnTo>
                  <a:pt x="232781" y="154939"/>
                </a:lnTo>
                <a:lnTo>
                  <a:pt x="228730" y="147319"/>
                </a:lnTo>
                <a:close/>
              </a:path>
              <a:path w="405765" h="265430">
                <a:moveTo>
                  <a:pt x="253808" y="64769"/>
                </a:moveTo>
                <a:lnTo>
                  <a:pt x="246996" y="64769"/>
                </a:lnTo>
                <a:lnTo>
                  <a:pt x="240054" y="66039"/>
                </a:lnTo>
                <a:lnTo>
                  <a:pt x="215484" y="95249"/>
                </a:lnTo>
                <a:lnTo>
                  <a:pt x="216322" y="107949"/>
                </a:lnTo>
                <a:lnTo>
                  <a:pt x="239258" y="138429"/>
                </a:lnTo>
                <a:lnTo>
                  <a:pt x="257660" y="142239"/>
                </a:lnTo>
                <a:lnTo>
                  <a:pt x="264404" y="140969"/>
                </a:lnTo>
                <a:lnTo>
                  <a:pt x="271529" y="135889"/>
                </a:lnTo>
                <a:lnTo>
                  <a:pt x="277565" y="132079"/>
                </a:lnTo>
                <a:lnTo>
                  <a:pt x="278749" y="130809"/>
                </a:lnTo>
                <a:lnTo>
                  <a:pt x="253749" y="130809"/>
                </a:lnTo>
                <a:lnTo>
                  <a:pt x="241824" y="125729"/>
                </a:lnTo>
                <a:lnTo>
                  <a:pt x="236845" y="120649"/>
                </a:lnTo>
                <a:lnTo>
                  <a:pt x="232832" y="114299"/>
                </a:lnTo>
                <a:lnTo>
                  <a:pt x="228781" y="106679"/>
                </a:lnTo>
                <a:lnTo>
                  <a:pt x="227231" y="100329"/>
                </a:lnTo>
                <a:lnTo>
                  <a:pt x="229098" y="87629"/>
                </a:lnTo>
                <a:lnTo>
                  <a:pt x="232362" y="82549"/>
                </a:lnTo>
                <a:lnTo>
                  <a:pt x="237937" y="80009"/>
                </a:lnTo>
                <a:lnTo>
                  <a:pt x="242535" y="77469"/>
                </a:lnTo>
                <a:lnTo>
                  <a:pt x="246916" y="76199"/>
                </a:lnTo>
                <a:lnTo>
                  <a:pt x="275126" y="76199"/>
                </a:lnTo>
                <a:lnTo>
                  <a:pt x="272553" y="73659"/>
                </a:lnTo>
                <a:lnTo>
                  <a:pt x="266817" y="69849"/>
                </a:lnTo>
                <a:lnTo>
                  <a:pt x="260493" y="66039"/>
                </a:lnTo>
                <a:lnTo>
                  <a:pt x="253808" y="64769"/>
                </a:lnTo>
                <a:close/>
              </a:path>
              <a:path w="405765" h="265430">
                <a:moveTo>
                  <a:pt x="275126" y="76199"/>
                </a:moveTo>
                <a:lnTo>
                  <a:pt x="246916" y="76199"/>
                </a:lnTo>
                <a:lnTo>
                  <a:pt x="255260" y="77469"/>
                </a:lnTo>
                <a:lnTo>
                  <a:pt x="259057" y="78739"/>
                </a:lnTo>
                <a:lnTo>
                  <a:pt x="265915" y="85089"/>
                </a:lnTo>
                <a:lnTo>
                  <a:pt x="268824" y="87629"/>
                </a:lnTo>
                <a:lnTo>
                  <a:pt x="271211" y="92709"/>
                </a:lnTo>
                <a:lnTo>
                  <a:pt x="275733" y="100329"/>
                </a:lnTo>
                <a:lnTo>
                  <a:pt x="277269" y="107949"/>
                </a:lnTo>
                <a:lnTo>
                  <a:pt x="274386" y="119379"/>
                </a:lnTo>
                <a:lnTo>
                  <a:pt x="271211" y="124459"/>
                </a:lnTo>
                <a:lnTo>
                  <a:pt x="266322" y="126999"/>
                </a:lnTo>
                <a:lnTo>
                  <a:pt x="259921" y="130809"/>
                </a:lnTo>
                <a:lnTo>
                  <a:pt x="278749" y="130809"/>
                </a:lnTo>
                <a:lnTo>
                  <a:pt x="282302" y="126999"/>
                </a:lnTo>
                <a:lnTo>
                  <a:pt x="285738" y="120649"/>
                </a:lnTo>
                <a:lnTo>
                  <a:pt x="287874" y="114299"/>
                </a:lnTo>
                <a:lnTo>
                  <a:pt x="288643" y="107949"/>
                </a:lnTo>
                <a:lnTo>
                  <a:pt x="287963" y="100329"/>
                </a:lnTo>
                <a:lnTo>
                  <a:pt x="285834" y="92709"/>
                </a:lnTo>
                <a:lnTo>
                  <a:pt x="282260" y="85089"/>
                </a:lnTo>
                <a:lnTo>
                  <a:pt x="277700" y="78739"/>
                </a:lnTo>
                <a:lnTo>
                  <a:pt x="275126" y="76199"/>
                </a:lnTo>
                <a:close/>
              </a:path>
              <a:path w="405765" h="265430">
                <a:moveTo>
                  <a:pt x="171580" y="81279"/>
                </a:moveTo>
                <a:lnTo>
                  <a:pt x="170475" y="81279"/>
                </a:lnTo>
                <a:lnTo>
                  <a:pt x="162360" y="88899"/>
                </a:lnTo>
                <a:lnTo>
                  <a:pt x="161788" y="88899"/>
                </a:lnTo>
                <a:lnTo>
                  <a:pt x="161966" y="90169"/>
                </a:lnTo>
                <a:lnTo>
                  <a:pt x="162664" y="91439"/>
                </a:lnTo>
                <a:lnTo>
                  <a:pt x="163896" y="93979"/>
                </a:lnTo>
                <a:lnTo>
                  <a:pt x="167452" y="101599"/>
                </a:lnTo>
                <a:lnTo>
                  <a:pt x="169078" y="104139"/>
                </a:lnTo>
                <a:lnTo>
                  <a:pt x="170538" y="107949"/>
                </a:lnTo>
                <a:lnTo>
                  <a:pt x="161560" y="113029"/>
                </a:lnTo>
                <a:lnTo>
                  <a:pt x="160785" y="113029"/>
                </a:lnTo>
                <a:lnTo>
                  <a:pt x="161166" y="114299"/>
                </a:lnTo>
                <a:lnTo>
                  <a:pt x="165687" y="121919"/>
                </a:lnTo>
                <a:lnTo>
                  <a:pt x="167033" y="121919"/>
                </a:lnTo>
                <a:lnTo>
                  <a:pt x="176012" y="116839"/>
                </a:lnTo>
                <a:lnTo>
                  <a:pt x="190778" y="116839"/>
                </a:lnTo>
                <a:lnTo>
                  <a:pt x="187087" y="110489"/>
                </a:lnTo>
                <a:lnTo>
                  <a:pt x="201603" y="101599"/>
                </a:lnTo>
                <a:lnTo>
                  <a:pt x="181600" y="101599"/>
                </a:lnTo>
                <a:lnTo>
                  <a:pt x="179695" y="97789"/>
                </a:lnTo>
                <a:lnTo>
                  <a:pt x="177841" y="93979"/>
                </a:lnTo>
                <a:lnTo>
                  <a:pt x="174247" y="87629"/>
                </a:lnTo>
                <a:lnTo>
                  <a:pt x="172761" y="83819"/>
                </a:lnTo>
                <a:lnTo>
                  <a:pt x="171580" y="81279"/>
                </a:lnTo>
                <a:close/>
              </a:path>
              <a:path w="405765" h="265430">
                <a:moveTo>
                  <a:pt x="322329" y="22859"/>
                </a:moveTo>
                <a:lnTo>
                  <a:pt x="314633" y="24129"/>
                </a:lnTo>
                <a:lnTo>
                  <a:pt x="310721" y="24129"/>
                </a:lnTo>
                <a:lnTo>
                  <a:pt x="306771" y="26669"/>
                </a:lnTo>
                <a:lnTo>
                  <a:pt x="291747" y="46989"/>
                </a:lnTo>
                <a:lnTo>
                  <a:pt x="277244" y="46989"/>
                </a:lnTo>
                <a:lnTo>
                  <a:pt x="278120" y="48259"/>
                </a:lnTo>
                <a:lnTo>
                  <a:pt x="279250" y="49529"/>
                </a:lnTo>
                <a:lnTo>
                  <a:pt x="282057" y="54609"/>
                </a:lnTo>
                <a:lnTo>
                  <a:pt x="283619" y="57149"/>
                </a:lnTo>
                <a:lnTo>
                  <a:pt x="313985" y="109219"/>
                </a:lnTo>
                <a:lnTo>
                  <a:pt x="314798" y="109219"/>
                </a:lnTo>
                <a:lnTo>
                  <a:pt x="324475" y="104139"/>
                </a:lnTo>
                <a:lnTo>
                  <a:pt x="324983" y="104139"/>
                </a:lnTo>
                <a:lnTo>
                  <a:pt x="324970" y="102869"/>
                </a:lnTo>
                <a:lnTo>
                  <a:pt x="297386" y="55879"/>
                </a:lnTo>
                <a:lnTo>
                  <a:pt x="298415" y="50799"/>
                </a:lnTo>
                <a:lnTo>
                  <a:pt x="299850" y="48259"/>
                </a:lnTo>
                <a:lnTo>
                  <a:pt x="303558" y="43179"/>
                </a:lnTo>
                <a:lnTo>
                  <a:pt x="306022" y="40639"/>
                </a:lnTo>
                <a:lnTo>
                  <a:pt x="313413" y="36829"/>
                </a:lnTo>
                <a:lnTo>
                  <a:pt x="317490" y="35559"/>
                </a:lnTo>
                <a:lnTo>
                  <a:pt x="339360" y="35559"/>
                </a:lnTo>
                <a:lnTo>
                  <a:pt x="338674" y="34289"/>
                </a:lnTo>
                <a:lnTo>
                  <a:pt x="337823" y="33019"/>
                </a:lnTo>
                <a:lnTo>
                  <a:pt x="337124" y="33019"/>
                </a:lnTo>
                <a:lnTo>
                  <a:pt x="337861" y="29209"/>
                </a:lnTo>
                <a:lnTo>
                  <a:pt x="338742" y="26669"/>
                </a:lnTo>
                <a:lnTo>
                  <a:pt x="329873" y="26669"/>
                </a:lnTo>
                <a:lnTo>
                  <a:pt x="326126" y="24129"/>
                </a:lnTo>
                <a:lnTo>
                  <a:pt x="322329" y="22859"/>
                </a:lnTo>
                <a:close/>
              </a:path>
              <a:path w="405765" h="265430">
                <a:moveTo>
                  <a:pt x="196548" y="92709"/>
                </a:moveTo>
                <a:lnTo>
                  <a:pt x="195596" y="92709"/>
                </a:lnTo>
                <a:lnTo>
                  <a:pt x="181600" y="101599"/>
                </a:lnTo>
                <a:lnTo>
                  <a:pt x="201717" y="101599"/>
                </a:lnTo>
                <a:lnTo>
                  <a:pt x="196548" y="92709"/>
                </a:lnTo>
                <a:close/>
              </a:path>
              <a:path w="405765" h="265430">
                <a:moveTo>
                  <a:pt x="339360" y="35559"/>
                </a:moveTo>
                <a:lnTo>
                  <a:pt x="317490" y="35559"/>
                </a:lnTo>
                <a:lnTo>
                  <a:pt x="325136" y="38099"/>
                </a:lnTo>
                <a:lnTo>
                  <a:pt x="328514" y="41909"/>
                </a:lnTo>
                <a:lnTo>
                  <a:pt x="331447" y="46989"/>
                </a:lnTo>
                <a:lnTo>
                  <a:pt x="353926" y="86359"/>
                </a:lnTo>
                <a:lnTo>
                  <a:pt x="355374" y="86359"/>
                </a:lnTo>
                <a:lnTo>
                  <a:pt x="364607" y="81279"/>
                </a:lnTo>
                <a:lnTo>
                  <a:pt x="365255" y="80009"/>
                </a:lnTo>
                <a:lnTo>
                  <a:pt x="364988" y="80009"/>
                </a:lnTo>
                <a:lnTo>
                  <a:pt x="341722" y="39369"/>
                </a:lnTo>
                <a:lnTo>
                  <a:pt x="340731" y="38099"/>
                </a:lnTo>
                <a:lnTo>
                  <a:pt x="339360" y="35559"/>
                </a:lnTo>
                <a:close/>
              </a:path>
              <a:path w="405765" h="265430">
                <a:moveTo>
                  <a:pt x="379934" y="12699"/>
                </a:moveTo>
                <a:lnTo>
                  <a:pt x="358016" y="12699"/>
                </a:lnTo>
                <a:lnTo>
                  <a:pt x="365877" y="16509"/>
                </a:lnTo>
                <a:lnTo>
                  <a:pt x="369166" y="19049"/>
                </a:lnTo>
                <a:lnTo>
                  <a:pt x="371795" y="24129"/>
                </a:lnTo>
                <a:lnTo>
                  <a:pt x="394046" y="62229"/>
                </a:lnTo>
                <a:lnTo>
                  <a:pt x="394389" y="63499"/>
                </a:lnTo>
                <a:lnTo>
                  <a:pt x="395506" y="63499"/>
                </a:lnTo>
                <a:lnTo>
                  <a:pt x="405234" y="57149"/>
                </a:lnTo>
                <a:lnTo>
                  <a:pt x="405387" y="57149"/>
                </a:lnTo>
                <a:lnTo>
                  <a:pt x="405057" y="55879"/>
                </a:lnTo>
                <a:lnTo>
                  <a:pt x="382273" y="16509"/>
                </a:lnTo>
                <a:lnTo>
                  <a:pt x="379934" y="12699"/>
                </a:lnTo>
                <a:close/>
              </a:path>
              <a:path w="405765" h="265430">
                <a:moveTo>
                  <a:pt x="287315" y="40639"/>
                </a:moveTo>
                <a:lnTo>
                  <a:pt x="286134" y="40639"/>
                </a:lnTo>
                <a:lnTo>
                  <a:pt x="277257" y="45719"/>
                </a:lnTo>
                <a:lnTo>
                  <a:pt x="277079" y="45719"/>
                </a:lnTo>
                <a:lnTo>
                  <a:pt x="277015" y="46989"/>
                </a:lnTo>
                <a:lnTo>
                  <a:pt x="291747" y="46989"/>
                </a:lnTo>
                <a:lnTo>
                  <a:pt x="291049" y="45719"/>
                </a:lnTo>
                <a:lnTo>
                  <a:pt x="290287" y="44449"/>
                </a:lnTo>
                <a:lnTo>
                  <a:pt x="288636" y="41909"/>
                </a:lnTo>
                <a:lnTo>
                  <a:pt x="287912" y="41909"/>
                </a:lnTo>
                <a:lnTo>
                  <a:pt x="287315" y="40639"/>
                </a:lnTo>
                <a:close/>
              </a:path>
              <a:path w="405765" h="265430">
                <a:moveTo>
                  <a:pt x="361521" y="0"/>
                </a:moveTo>
                <a:lnTo>
                  <a:pt x="329873" y="26669"/>
                </a:lnTo>
                <a:lnTo>
                  <a:pt x="338742" y="26669"/>
                </a:lnTo>
                <a:lnTo>
                  <a:pt x="339182" y="25399"/>
                </a:lnTo>
                <a:lnTo>
                  <a:pt x="343055" y="20319"/>
                </a:lnTo>
                <a:lnTo>
                  <a:pt x="345659" y="17779"/>
                </a:lnTo>
                <a:lnTo>
                  <a:pt x="348948" y="15239"/>
                </a:lnTo>
                <a:lnTo>
                  <a:pt x="353685" y="12699"/>
                </a:lnTo>
                <a:lnTo>
                  <a:pt x="379934" y="12699"/>
                </a:lnTo>
                <a:lnTo>
                  <a:pt x="378374" y="10159"/>
                </a:lnTo>
                <a:lnTo>
                  <a:pt x="374272" y="6349"/>
                </a:lnTo>
                <a:lnTo>
                  <a:pt x="365712" y="1269"/>
                </a:lnTo>
                <a:lnTo>
                  <a:pt x="361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24</a:t>
            </a:fld>
            <a:endParaRPr spc="-3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508" y="1156220"/>
            <a:ext cx="96189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Adobe Clean"/>
                <a:cs typeface="Adobe Clean"/>
              </a:rPr>
              <a:t>Extensibility </a:t>
            </a:r>
            <a:r>
              <a:rPr sz="2000" spc="-25" dirty="0">
                <a:latin typeface="Adobe Clean"/>
                <a:cs typeface="Adobe Clean"/>
              </a:rPr>
              <a:t>patterns </a:t>
            </a:r>
            <a:r>
              <a:rPr sz="2000" spc="-5" dirty="0">
                <a:latin typeface="Adobe Clean"/>
                <a:cs typeface="Adobe Clean"/>
              </a:rPr>
              <a:t>– </a:t>
            </a:r>
            <a:r>
              <a:rPr sz="2000" spc="-35" dirty="0">
                <a:latin typeface="Adobe Clean"/>
                <a:cs typeface="Adobe Clean"/>
              </a:rPr>
              <a:t>public documentation </a:t>
            </a:r>
            <a:r>
              <a:rPr sz="2000" spc="-15" dirty="0">
                <a:latin typeface="Adobe Clean"/>
                <a:cs typeface="Adobe Clean"/>
              </a:rPr>
              <a:t>will </a:t>
            </a:r>
            <a:r>
              <a:rPr sz="2000" spc="-35" dirty="0">
                <a:latin typeface="Adobe Clean"/>
                <a:cs typeface="Adobe Clean"/>
              </a:rPr>
              <a:t>map </a:t>
            </a:r>
            <a:r>
              <a:rPr sz="2000" spc="-25" dirty="0">
                <a:latin typeface="Adobe Clean"/>
                <a:cs typeface="Adobe Clean"/>
              </a:rPr>
              <a:t>/etc </a:t>
            </a:r>
            <a:r>
              <a:rPr sz="2000" spc="-40" dirty="0">
                <a:latin typeface="Adobe Clean"/>
                <a:cs typeface="Adobe Clean"/>
              </a:rPr>
              <a:t>content </a:t>
            </a:r>
            <a:r>
              <a:rPr sz="2000" spc="-50" dirty="0">
                <a:latin typeface="Adobe Clean"/>
                <a:cs typeface="Adobe Clean"/>
              </a:rPr>
              <a:t>to </a:t>
            </a:r>
            <a:r>
              <a:rPr sz="2000" spc="5" dirty="0">
                <a:latin typeface="Adobe Clean"/>
                <a:cs typeface="Adobe Clean"/>
              </a:rPr>
              <a:t>its </a:t>
            </a:r>
            <a:r>
              <a:rPr sz="2000" spc="-40" dirty="0">
                <a:latin typeface="Adobe Clean"/>
                <a:cs typeface="Adobe Clean"/>
              </a:rPr>
              <a:t>appropriate</a:t>
            </a:r>
            <a:r>
              <a:rPr sz="2000" spc="320" dirty="0">
                <a:latin typeface="Adobe Clean"/>
                <a:cs typeface="Adobe Clean"/>
              </a:rPr>
              <a:t> </a:t>
            </a:r>
            <a:r>
              <a:rPr sz="2000" spc="-40" dirty="0">
                <a:latin typeface="Adobe Clean"/>
                <a:cs typeface="Adobe Clean"/>
              </a:rPr>
              <a:t>pattern:</a:t>
            </a:r>
            <a:endParaRPr sz="20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68840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Repository </a:t>
            </a:r>
            <a:r>
              <a:rPr spc="-25" dirty="0">
                <a:solidFill>
                  <a:srgbClr val="3E3E3E"/>
                </a:solidFill>
              </a:rPr>
              <a:t>restructuring </a:t>
            </a:r>
            <a:r>
              <a:rPr spc="-40" dirty="0">
                <a:solidFill>
                  <a:srgbClr val="3E3E3E"/>
                </a:solidFill>
              </a:rPr>
              <a:t>for </a:t>
            </a:r>
            <a:r>
              <a:rPr spc="-35" dirty="0">
                <a:solidFill>
                  <a:srgbClr val="3E3E3E"/>
                </a:solidFill>
              </a:rPr>
              <a:t>easier</a:t>
            </a:r>
            <a:r>
              <a:rPr spc="15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upgrades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0229" y="4010469"/>
            <a:ext cx="175577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Adobe Clean"/>
                <a:cs typeface="Adobe Clean"/>
              </a:rPr>
              <a:t>/libs/settings</a:t>
            </a:r>
            <a:endParaRPr sz="16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Adobe Clean"/>
                <a:cs typeface="Adobe Clean"/>
              </a:rPr>
              <a:t>/apps/settings</a:t>
            </a:r>
            <a:endParaRPr sz="16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Adobe Clean"/>
                <a:cs typeface="Adobe Clean"/>
              </a:rPr>
              <a:t>/conf/global/settings</a:t>
            </a:r>
            <a:endParaRPr sz="16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Adobe Clean"/>
                <a:cs typeface="Adobe Clean"/>
              </a:rPr>
              <a:t>/conf/&lt;app&gt;/settings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8982" y="3961631"/>
            <a:ext cx="3175" cy="1059180"/>
          </a:xfrm>
          <a:custGeom>
            <a:avLst/>
            <a:gdLst/>
            <a:ahLst/>
            <a:cxnLst/>
            <a:rect l="l" t="t" r="r" b="b"/>
            <a:pathLst>
              <a:path w="3175" h="1059179">
                <a:moveTo>
                  <a:pt x="0" y="1059065"/>
                </a:moveTo>
                <a:lnTo>
                  <a:pt x="2806" y="0"/>
                </a:lnTo>
              </a:path>
            </a:pathLst>
          </a:custGeom>
          <a:ln w="44196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443" y="3851141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636" y="0"/>
                </a:moveTo>
                <a:lnTo>
                  <a:pt x="0" y="132422"/>
                </a:lnTo>
                <a:lnTo>
                  <a:pt x="132587" y="132765"/>
                </a:lnTo>
                <a:lnTo>
                  <a:pt x="6663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4103" y="4069909"/>
            <a:ext cx="211454" cy="858519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40" dirty="0">
                <a:latin typeface="Adobe Clean"/>
                <a:cs typeface="Adobe Clean"/>
              </a:rPr>
              <a:t>Lookup</a:t>
            </a:r>
            <a:r>
              <a:rPr sz="1200" spc="-45" dirty="0">
                <a:latin typeface="Adobe Clean"/>
                <a:cs typeface="Adobe Clean"/>
              </a:rPr>
              <a:t> </a:t>
            </a:r>
            <a:r>
              <a:rPr sz="1200" spc="-30" dirty="0">
                <a:latin typeface="Adobe Clean"/>
                <a:cs typeface="Adobe Clean"/>
              </a:rPr>
              <a:t>order</a:t>
            </a:r>
            <a:endParaRPr sz="1200">
              <a:latin typeface="Adobe Clean"/>
              <a:cs typeface="Adobe Cle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25</a:t>
            </a:fld>
            <a:endParaRPr spc="-35" dirty="0"/>
          </a:p>
        </p:txBody>
      </p:sp>
      <p:sp>
        <p:nvSpPr>
          <p:cNvPr id="8" name="object 8"/>
          <p:cNvSpPr txBox="1"/>
          <p:nvPr/>
        </p:nvSpPr>
        <p:spPr>
          <a:xfrm>
            <a:off x="578891" y="1694746"/>
            <a:ext cx="299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" dirty="0">
                <a:latin typeface="Adobe Clean"/>
                <a:cs typeface="Adobe Clean"/>
              </a:rPr>
              <a:t>1)	</a:t>
            </a:r>
            <a:r>
              <a:rPr sz="1800" spc="-40" dirty="0">
                <a:latin typeface="Adobe Clean"/>
                <a:cs typeface="Adobe Clean"/>
              </a:rPr>
              <a:t>Context-aware</a:t>
            </a:r>
            <a:r>
              <a:rPr sz="1800" spc="-45" dirty="0">
                <a:latin typeface="Adobe Clean"/>
                <a:cs typeface="Adobe Clean"/>
              </a:rPr>
              <a:t> </a:t>
            </a:r>
            <a:r>
              <a:rPr sz="1800" spc="-30" dirty="0">
                <a:latin typeface="Adobe Clean"/>
                <a:cs typeface="Adobe Clean"/>
              </a:rPr>
              <a:t>configuration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687" y="2244148"/>
            <a:ext cx="400494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600" spc="-95" dirty="0">
                <a:latin typeface="Adobe Clean"/>
                <a:cs typeface="Adobe Clean"/>
              </a:rPr>
              <a:t>A </a:t>
            </a:r>
            <a:r>
              <a:rPr sz="1600" spc="-25" dirty="0">
                <a:latin typeface="Adobe Clean"/>
                <a:cs typeface="Adobe Clean"/>
              </a:rPr>
              <a:t>multi-layered configuration</a:t>
            </a:r>
            <a:r>
              <a:rPr sz="1600" spc="-145" dirty="0">
                <a:latin typeface="Adobe Clean"/>
                <a:cs typeface="Adobe Clean"/>
              </a:rPr>
              <a:t> </a:t>
            </a:r>
            <a:r>
              <a:rPr sz="1600" spc="-30" dirty="0">
                <a:latin typeface="Adobe Clean"/>
                <a:cs typeface="Adobe Clean"/>
              </a:rPr>
              <a:t>approach</a:t>
            </a:r>
            <a:endParaRPr sz="1600">
              <a:latin typeface="Adobe Clean"/>
              <a:cs typeface="Adobe Clean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40" dirty="0">
                <a:latin typeface="Adobe Clean"/>
                <a:cs typeface="Adobe Clean"/>
              </a:rPr>
              <a:t>For </a:t>
            </a:r>
            <a:r>
              <a:rPr sz="1600" spc="-30" dirty="0">
                <a:latin typeface="Adobe Clean"/>
                <a:cs typeface="Adobe Clean"/>
              </a:rPr>
              <a:t>content moved </a:t>
            </a:r>
            <a:r>
              <a:rPr sz="1600" spc="-20" dirty="0">
                <a:latin typeface="Adobe Clean"/>
                <a:cs typeface="Adobe Clean"/>
              </a:rPr>
              <a:t>from </a:t>
            </a:r>
            <a:r>
              <a:rPr sz="1600" spc="-25" dirty="0">
                <a:latin typeface="Adobe Clean"/>
                <a:cs typeface="Adobe Clean"/>
              </a:rPr>
              <a:t>/etc </a:t>
            </a:r>
            <a:r>
              <a:rPr sz="1600" spc="-40" dirty="0">
                <a:latin typeface="Adobe Clean"/>
                <a:cs typeface="Adobe Clean"/>
              </a:rPr>
              <a:t>to</a:t>
            </a:r>
            <a:r>
              <a:rPr sz="1600" spc="120" dirty="0">
                <a:latin typeface="Adobe Clean"/>
                <a:cs typeface="Adobe Clean"/>
              </a:rPr>
              <a:t> </a:t>
            </a:r>
            <a:r>
              <a:rPr sz="1600" spc="-15" dirty="0">
                <a:latin typeface="Adobe Clean"/>
                <a:cs typeface="Adobe Clean"/>
              </a:rPr>
              <a:t>/libs/settings</a:t>
            </a:r>
            <a:endParaRPr sz="1600">
              <a:latin typeface="Adobe Clean"/>
              <a:cs typeface="Adobe Clean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30" dirty="0">
                <a:latin typeface="Adobe Clean"/>
                <a:cs typeface="Adobe Clean"/>
              </a:rPr>
              <a:t>Example: </a:t>
            </a:r>
            <a:r>
              <a:rPr sz="1600" spc="-20" dirty="0">
                <a:latin typeface="Adobe Clean"/>
                <a:cs typeface="Adobe Clean"/>
              </a:rPr>
              <a:t>/etc/workflow/notifications</a:t>
            </a:r>
            <a:r>
              <a:rPr sz="1600" spc="25" dirty="0">
                <a:latin typeface="Adobe Clean"/>
                <a:cs typeface="Adobe Clean"/>
              </a:rPr>
              <a:t> </a:t>
            </a:r>
            <a:r>
              <a:rPr sz="1600" dirty="0">
                <a:latin typeface="Wingdings"/>
                <a:cs typeface="Wingdings"/>
              </a:rPr>
              <a:t></a:t>
            </a:r>
            <a:endParaRPr sz="1600">
              <a:latin typeface="Wingdings"/>
              <a:cs typeface="Wingdings"/>
            </a:endParaRPr>
          </a:p>
          <a:p>
            <a:pPr marL="297815">
              <a:lnSpc>
                <a:spcPct val="100000"/>
              </a:lnSpc>
            </a:pPr>
            <a:r>
              <a:rPr sz="1600" spc="-15" dirty="0">
                <a:latin typeface="Adobe Clean"/>
                <a:cs typeface="Adobe Clean"/>
              </a:rPr>
              <a:t>/libs/settings/workflow/notifications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87" y="3463244"/>
            <a:ext cx="26530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600" spc="-30" dirty="0">
                <a:latin typeface="Adobe Clean"/>
                <a:cs typeface="Adobe Clean"/>
              </a:rPr>
              <a:t>Layering </a:t>
            </a:r>
            <a:r>
              <a:rPr sz="1600" spc="-15" dirty="0">
                <a:latin typeface="Adobe Clean"/>
                <a:cs typeface="Adobe Clean"/>
              </a:rPr>
              <a:t>follows these</a:t>
            </a:r>
            <a:r>
              <a:rPr sz="1600" spc="10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rules: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6270" y="1660025"/>
            <a:ext cx="177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dobe Clean"/>
                <a:cs typeface="Adobe Clean"/>
              </a:rPr>
              <a:t>2) </a:t>
            </a:r>
            <a:r>
              <a:rPr sz="1800" spc="-30" dirty="0">
                <a:latin typeface="Adobe Clean"/>
                <a:cs typeface="Adobe Clean"/>
              </a:rPr>
              <a:t>Overlay </a:t>
            </a:r>
            <a:r>
              <a:rPr sz="1800" spc="-15" dirty="0">
                <a:latin typeface="Adobe Clean"/>
                <a:cs typeface="Adobe Clean"/>
              </a:rPr>
              <a:t>in</a:t>
            </a:r>
            <a:r>
              <a:rPr sz="1800" spc="-35" dirty="0">
                <a:latin typeface="Adobe Clean"/>
                <a:cs typeface="Adobe Clean"/>
              </a:rPr>
              <a:t> </a:t>
            </a:r>
            <a:r>
              <a:rPr sz="1800" spc="-20" dirty="0">
                <a:latin typeface="Adobe Clean"/>
                <a:cs typeface="Adobe Clean"/>
              </a:rPr>
              <a:t>/apps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6066" y="2209427"/>
            <a:ext cx="52139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600" spc="-45" dirty="0">
                <a:latin typeface="Adobe Clean"/>
                <a:cs typeface="Adobe Clean"/>
              </a:rPr>
              <a:t>The </a:t>
            </a:r>
            <a:r>
              <a:rPr sz="1600" spc="-35" dirty="0">
                <a:latin typeface="Adobe Clean"/>
                <a:cs typeface="Adobe Clean"/>
              </a:rPr>
              <a:t>more </a:t>
            </a:r>
            <a:r>
              <a:rPr sz="1600" spc="-25" dirty="0">
                <a:latin typeface="Adobe Clean"/>
                <a:cs typeface="Adobe Clean"/>
              </a:rPr>
              <a:t>traditional </a:t>
            </a:r>
            <a:r>
              <a:rPr sz="1600" spc="-30" dirty="0">
                <a:latin typeface="Adobe Clean"/>
                <a:cs typeface="Adobe Clean"/>
              </a:rPr>
              <a:t>layered</a:t>
            </a:r>
            <a:r>
              <a:rPr sz="1600" spc="125" dirty="0">
                <a:latin typeface="Adobe Clean"/>
                <a:cs typeface="Adobe Clean"/>
              </a:rPr>
              <a:t> </a:t>
            </a:r>
            <a:r>
              <a:rPr sz="1600" spc="-30" dirty="0">
                <a:latin typeface="Adobe Clean"/>
                <a:cs typeface="Adobe Clean"/>
              </a:rPr>
              <a:t>approach</a:t>
            </a:r>
            <a:endParaRPr sz="1600">
              <a:latin typeface="Adobe Clean"/>
              <a:cs typeface="Adobe Clean"/>
            </a:endParaRPr>
          </a:p>
          <a:p>
            <a:pPr marL="298450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600" spc="-40" dirty="0">
                <a:latin typeface="Adobe Clean"/>
                <a:cs typeface="Adobe Clean"/>
              </a:rPr>
              <a:t>For </a:t>
            </a:r>
            <a:r>
              <a:rPr sz="1600" spc="-30" dirty="0">
                <a:latin typeface="Adobe Clean"/>
                <a:cs typeface="Adobe Clean"/>
              </a:rPr>
              <a:t>content moved </a:t>
            </a:r>
            <a:r>
              <a:rPr sz="1600" spc="-20" dirty="0">
                <a:latin typeface="Adobe Clean"/>
                <a:cs typeface="Adobe Clean"/>
              </a:rPr>
              <a:t>from </a:t>
            </a:r>
            <a:r>
              <a:rPr sz="1600" spc="-25" dirty="0">
                <a:latin typeface="Adobe Clean"/>
                <a:cs typeface="Adobe Clean"/>
              </a:rPr>
              <a:t>/etc </a:t>
            </a:r>
            <a:r>
              <a:rPr sz="1600" spc="-40" dirty="0">
                <a:latin typeface="Adobe Clean"/>
                <a:cs typeface="Adobe Clean"/>
              </a:rPr>
              <a:t>to </a:t>
            </a:r>
            <a:r>
              <a:rPr sz="1600" spc="-15" dirty="0">
                <a:latin typeface="Adobe Clean"/>
                <a:cs typeface="Adobe Clean"/>
              </a:rPr>
              <a:t>/libs, </a:t>
            </a:r>
            <a:r>
              <a:rPr sz="1600" spc="-25" dirty="0">
                <a:latin typeface="Adobe Clean"/>
                <a:cs typeface="Adobe Clean"/>
              </a:rPr>
              <a:t>but </a:t>
            </a:r>
            <a:r>
              <a:rPr sz="1600" b="1" spc="-25" dirty="0">
                <a:latin typeface="Adobe Clean"/>
                <a:cs typeface="Adobe Clean"/>
              </a:rPr>
              <a:t>not </a:t>
            </a:r>
            <a:r>
              <a:rPr sz="1600" spc="-25" dirty="0">
                <a:latin typeface="Adobe Clean"/>
                <a:cs typeface="Adobe Clean"/>
              </a:rPr>
              <a:t>under</a:t>
            </a:r>
            <a:r>
              <a:rPr sz="1600" spc="240" dirty="0">
                <a:latin typeface="Adobe Clean"/>
                <a:cs typeface="Adobe Clean"/>
              </a:rPr>
              <a:t> </a:t>
            </a:r>
            <a:r>
              <a:rPr sz="1600" spc="-15" dirty="0">
                <a:latin typeface="Adobe Clean"/>
                <a:cs typeface="Adobe Clean"/>
              </a:rPr>
              <a:t>settings</a:t>
            </a:r>
            <a:endParaRPr sz="1600">
              <a:latin typeface="Adobe Clean"/>
              <a:cs typeface="Adobe Clean"/>
            </a:endParaRPr>
          </a:p>
          <a:p>
            <a:pPr marL="297815" marR="233679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45" dirty="0">
                <a:latin typeface="Adobe Clean"/>
                <a:cs typeface="Adobe Clean"/>
              </a:rPr>
              <a:t>Check </a:t>
            </a:r>
            <a:r>
              <a:rPr sz="1600" spc="-25" dirty="0">
                <a:latin typeface="Adobe Clean"/>
                <a:cs typeface="Adobe Clean"/>
              </a:rPr>
              <a:t>documentation </a:t>
            </a:r>
            <a:r>
              <a:rPr sz="1600" spc="-35" dirty="0">
                <a:latin typeface="Adobe Clean"/>
                <a:cs typeface="Adobe Clean"/>
              </a:rPr>
              <a:t>on </a:t>
            </a:r>
            <a:r>
              <a:rPr sz="1600" spc="-20" dirty="0">
                <a:latin typeface="Adobe Clean"/>
                <a:cs typeface="Adobe Clean"/>
              </a:rPr>
              <a:t>a </a:t>
            </a:r>
            <a:r>
              <a:rPr sz="1600" spc="-25" dirty="0">
                <a:latin typeface="Adobe Clean"/>
                <a:cs typeface="Adobe Clean"/>
              </a:rPr>
              <a:t>per-feature </a:t>
            </a:r>
            <a:r>
              <a:rPr sz="1600" spc="-15" dirty="0">
                <a:latin typeface="Adobe Clean"/>
                <a:cs typeface="Adobe Clean"/>
              </a:rPr>
              <a:t>basis </a:t>
            </a:r>
            <a:r>
              <a:rPr sz="1600" spc="-40" dirty="0">
                <a:latin typeface="Adobe Clean"/>
                <a:cs typeface="Adobe Clean"/>
              </a:rPr>
              <a:t>to to </a:t>
            </a:r>
            <a:r>
              <a:rPr sz="1600" spc="-20" dirty="0">
                <a:latin typeface="Adobe Clean"/>
                <a:cs typeface="Adobe Clean"/>
              </a:rPr>
              <a:t>ensure  </a:t>
            </a:r>
            <a:r>
              <a:rPr sz="1600" spc="-30" dirty="0">
                <a:latin typeface="Adobe Clean"/>
                <a:cs typeface="Adobe Clean"/>
              </a:rPr>
              <a:t>content </a:t>
            </a:r>
            <a:r>
              <a:rPr sz="1600" spc="-5" dirty="0">
                <a:latin typeface="Adobe Clean"/>
                <a:cs typeface="Adobe Clean"/>
              </a:rPr>
              <a:t>is </a:t>
            </a:r>
            <a:r>
              <a:rPr sz="1600" spc="-25" dirty="0">
                <a:latin typeface="Adobe Clean"/>
                <a:cs typeface="Adobe Clean"/>
              </a:rPr>
              <a:t>extensible </a:t>
            </a:r>
            <a:r>
              <a:rPr sz="1600" spc="-15" dirty="0">
                <a:latin typeface="Adobe Clean"/>
                <a:cs typeface="Adobe Clean"/>
              </a:rPr>
              <a:t>in </a:t>
            </a:r>
            <a:r>
              <a:rPr sz="1600" spc="-5" dirty="0">
                <a:latin typeface="Adobe Clean"/>
                <a:cs typeface="Adobe Clean"/>
              </a:rPr>
              <a:t>this</a:t>
            </a:r>
            <a:r>
              <a:rPr sz="1600" spc="85" dirty="0">
                <a:latin typeface="Adobe Clean"/>
                <a:cs typeface="Adobe Clean"/>
              </a:rPr>
              <a:t> </a:t>
            </a:r>
            <a:r>
              <a:rPr sz="1600" spc="-35" dirty="0">
                <a:latin typeface="Adobe Clean"/>
                <a:cs typeface="Adobe Clean"/>
              </a:rPr>
              <a:t>way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5863" y="3428320"/>
            <a:ext cx="49930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600" spc="-30" dirty="0">
                <a:latin typeface="Adobe Clean"/>
                <a:cs typeface="Adobe Clean"/>
              </a:rPr>
              <a:t>Example: </a:t>
            </a:r>
            <a:r>
              <a:rPr sz="1600" spc="-20" dirty="0">
                <a:latin typeface="Adobe Clean"/>
                <a:cs typeface="Adobe Clean"/>
              </a:rPr>
              <a:t>/etc/clientlibs/fd/fmaddon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/libs/fd/fmaddon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8263" y="4150092"/>
            <a:ext cx="1113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dobe Clean"/>
                <a:cs typeface="Adobe Clean"/>
              </a:rPr>
              <a:t>3)</a:t>
            </a:r>
            <a:r>
              <a:rPr sz="1800" spc="-40" dirty="0">
                <a:latin typeface="Adobe Clean"/>
                <a:cs typeface="Adobe Clean"/>
              </a:rPr>
              <a:t> </a:t>
            </a:r>
            <a:r>
              <a:rPr sz="1800" spc="-30" dirty="0">
                <a:latin typeface="Adobe Clean"/>
                <a:cs typeface="Adobe Clean"/>
              </a:rPr>
              <a:t>Clientlibs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8263" y="4669014"/>
            <a:ext cx="54336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5" dirty="0">
                <a:latin typeface="Adobe Clean"/>
                <a:cs typeface="Adobe Clean"/>
              </a:rPr>
              <a:t>Extensibility </a:t>
            </a:r>
            <a:r>
              <a:rPr sz="1600" spc="-20" dirty="0">
                <a:latin typeface="Adobe Clean"/>
                <a:cs typeface="Adobe Clean"/>
              </a:rPr>
              <a:t>strategy that </a:t>
            </a:r>
            <a:r>
              <a:rPr sz="1600" spc="-25" dirty="0">
                <a:latin typeface="Adobe Clean"/>
                <a:cs typeface="Adobe Clean"/>
              </a:rPr>
              <a:t>appends </a:t>
            </a:r>
            <a:r>
              <a:rPr sz="1600" spc="-20" dirty="0">
                <a:latin typeface="Adobe Clean"/>
                <a:cs typeface="Adobe Clean"/>
              </a:rPr>
              <a:t>multiple </a:t>
            </a:r>
            <a:r>
              <a:rPr sz="1600" spc="-45" dirty="0">
                <a:latin typeface="Adobe Clean"/>
                <a:cs typeface="Adobe Clean"/>
              </a:rPr>
              <a:t>JS</a:t>
            </a:r>
            <a:r>
              <a:rPr sz="1600" spc="150" dirty="0">
                <a:latin typeface="Adobe Clean"/>
                <a:cs typeface="Adobe Clean"/>
              </a:rPr>
              <a:t> </a:t>
            </a:r>
            <a:r>
              <a:rPr sz="1600" spc="-5" dirty="0">
                <a:latin typeface="Adobe Clean"/>
                <a:cs typeface="Adobe Clean"/>
              </a:rPr>
              <a:t>files</a:t>
            </a:r>
            <a:endParaRPr sz="1600">
              <a:latin typeface="Adobe Clean"/>
              <a:cs typeface="Adobe Cle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35" dirty="0">
                <a:latin typeface="Adobe Clean"/>
                <a:cs typeface="Adobe Clean"/>
              </a:rPr>
              <a:t>Content </a:t>
            </a:r>
            <a:r>
              <a:rPr sz="1600" spc="-5" dirty="0">
                <a:latin typeface="Adobe Clean"/>
                <a:cs typeface="Adobe Clean"/>
              </a:rPr>
              <a:t>with </a:t>
            </a:r>
            <a:r>
              <a:rPr sz="1600" spc="-20" dirty="0">
                <a:latin typeface="Adobe Clean"/>
                <a:cs typeface="Adobe Clean"/>
              </a:rPr>
              <a:t>the </a:t>
            </a:r>
            <a:r>
              <a:rPr sz="1600" spc="-15" dirty="0">
                <a:latin typeface="Adobe Clean"/>
                <a:cs typeface="Adobe Clean"/>
              </a:rPr>
              <a:t>same </a:t>
            </a:r>
            <a:r>
              <a:rPr sz="1600" spc="-40" dirty="0">
                <a:latin typeface="Adobe Clean"/>
                <a:cs typeface="Adobe Clean"/>
              </a:rPr>
              <a:t>“categories” </a:t>
            </a:r>
            <a:r>
              <a:rPr sz="1600" spc="-20" dirty="0">
                <a:latin typeface="Adobe Clean"/>
                <a:cs typeface="Adobe Clean"/>
              </a:rPr>
              <a:t>property </a:t>
            </a:r>
            <a:r>
              <a:rPr sz="1600" spc="-15" dirty="0">
                <a:latin typeface="Adobe Clean"/>
                <a:cs typeface="Adobe Clean"/>
              </a:rPr>
              <a:t>will </a:t>
            </a:r>
            <a:r>
              <a:rPr sz="1600" spc="-35" dirty="0">
                <a:latin typeface="Adobe Clean"/>
                <a:cs typeface="Adobe Clean"/>
              </a:rPr>
              <a:t>be</a:t>
            </a:r>
            <a:r>
              <a:rPr sz="1600" spc="200" dirty="0">
                <a:latin typeface="Adobe Clean"/>
                <a:cs typeface="Adobe Clean"/>
              </a:rPr>
              <a:t> </a:t>
            </a:r>
            <a:r>
              <a:rPr sz="1600" spc="-35" dirty="0">
                <a:latin typeface="Adobe Clean"/>
                <a:cs typeface="Adobe Clean"/>
              </a:rPr>
              <a:t>appended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18263" y="5400533"/>
            <a:ext cx="51771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30" dirty="0">
                <a:latin typeface="Adobe Clean"/>
                <a:cs typeface="Adobe Clean"/>
              </a:rPr>
              <a:t>Example: </a:t>
            </a:r>
            <a:r>
              <a:rPr sz="1600" spc="-25" dirty="0">
                <a:latin typeface="Adobe Clean"/>
                <a:cs typeface="Adobe Clean"/>
              </a:rPr>
              <a:t>/etc/clientlibs/ckeditor </a:t>
            </a: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/libs/clientlibs/ckeditor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420" y="5337258"/>
            <a:ext cx="46386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45" dirty="0">
                <a:latin typeface="Adobe Clean"/>
                <a:cs typeface="Adobe Clean"/>
              </a:rPr>
              <a:t>Cloud </a:t>
            </a:r>
            <a:r>
              <a:rPr sz="1600" spc="-10" dirty="0">
                <a:latin typeface="Adobe Clean"/>
                <a:cs typeface="Adobe Clean"/>
              </a:rPr>
              <a:t>services </a:t>
            </a:r>
            <a:r>
              <a:rPr sz="1600" spc="-5" dirty="0">
                <a:latin typeface="Adobe Clean"/>
                <a:cs typeface="Adobe Clean"/>
              </a:rPr>
              <a:t>is </a:t>
            </a:r>
            <a:r>
              <a:rPr sz="1600" spc="-35" dirty="0">
                <a:latin typeface="Adobe Clean"/>
                <a:cs typeface="Adobe Clean"/>
              </a:rPr>
              <a:t>one </a:t>
            </a:r>
            <a:r>
              <a:rPr sz="1600" spc="-30" dirty="0">
                <a:latin typeface="Adobe Clean"/>
                <a:cs typeface="Adobe Clean"/>
              </a:rPr>
              <a:t>example </a:t>
            </a:r>
            <a:r>
              <a:rPr sz="1600" spc="-35" dirty="0">
                <a:latin typeface="Adobe Clean"/>
                <a:cs typeface="Adobe Clean"/>
              </a:rPr>
              <a:t>of </a:t>
            </a:r>
            <a:r>
              <a:rPr sz="1600" spc="-20" dirty="0">
                <a:latin typeface="Adobe Clean"/>
                <a:cs typeface="Adobe Clean"/>
              </a:rPr>
              <a:t>a feature </a:t>
            </a:r>
            <a:r>
              <a:rPr sz="1600" spc="-15" dirty="0">
                <a:latin typeface="Adobe Clean"/>
                <a:cs typeface="Adobe Clean"/>
              </a:rPr>
              <a:t>which has  </a:t>
            </a:r>
            <a:r>
              <a:rPr sz="1600" spc="-20" dirty="0">
                <a:latin typeface="Adobe Clean"/>
                <a:cs typeface="Adobe Clean"/>
              </a:rPr>
              <a:t>benefitted from </a:t>
            </a:r>
            <a:r>
              <a:rPr sz="1600" spc="-5" dirty="0">
                <a:latin typeface="Adobe Clean"/>
                <a:cs typeface="Adobe Clean"/>
              </a:rPr>
              <a:t>this</a:t>
            </a:r>
            <a:r>
              <a:rPr sz="1600" spc="40" dirty="0">
                <a:latin typeface="Adobe Clean"/>
                <a:cs typeface="Adobe Clean"/>
              </a:rPr>
              <a:t> </a:t>
            </a:r>
            <a:r>
              <a:rPr sz="1600" spc="-30" dirty="0">
                <a:latin typeface="Adobe Clean"/>
                <a:cs typeface="Adobe Clean"/>
              </a:rPr>
              <a:t>change</a:t>
            </a:r>
            <a:endParaRPr sz="16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8590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Classic </a:t>
            </a:r>
            <a:r>
              <a:rPr spc="-40" dirty="0">
                <a:solidFill>
                  <a:srgbClr val="3E3E3E"/>
                </a:solidFill>
              </a:rPr>
              <a:t>UI Deprecation and </a:t>
            </a:r>
            <a:r>
              <a:rPr spc="-30" dirty="0">
                <a:solidFill>
                  <a:srgbClr val="3E3E3E"/>
                </a:solidFill>
              </a:rPr>
              <a:t>Support </a:t>
            </a:r>
            <a:r>
              <a:rPr spc="-35" dirty="0">
                <a:solidFill>
                  <a:srgbClr val="3E3E3E"/>
                </a:solidFill>
              </a:rPr>
              <a:t>(as </a:t>
            </a:r>
            <a:r>
              <a:rPr spc="-60" dirty="0">
                <a:solidFill>
                  <a:srgbClr val="3E3E3E"/>
                </a:solidFill>
              </a:rPr>
              <a:t>of </a:t>
            </a:r>
            <a:r>
              <a:rPr spc="-30" dirty="0">
                <a:solidFill>
                  <a:srgbClr val="3E3E3E"/>
                </a:solidFill>
              </a:rPr>
              <a:t>March</a:t>
            </a:r>
            <a:r>
              <a:rPr spc="335" dirty="0">
                <a:solidFill>
                  <a:srgbClr val="3E3E3E"/>
                </a:solidFill>
              </a:rPr>
              <a:t> </a:t>
            </a:r>
            <a:r>
              <a:rPr spc="-95" dirty="0">
                <a:solidFill>
                  <a:srgbClr val="3E3E3E"/>
                </a:solidFill>
              </a:rPr>
              <a:t>2018)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26</a:t>
            </a:fld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372656" y="1086416"/>
            <a:ext cx="11257915" cy="46716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15595" indent="-265430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315595" algn="l"/>
                <a:tab pos="316230" algn="l"/>
              </a:tabLst>
            </a:pPr>
            <a:r>
              <a:rPr sz="2400" b="0" spc="-30" dirty="0">
                <a:latin typeface="Adobe Clean Light"/>
                <a:cs typeface="Adobe Clean Light"/>
              </a:rPr>
              <a:t>Classic UI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20" dirty="0">
                <a:latin typeface="Adobe Clean Light"/>
                <a:cs typeface="Adobe Clean Light"/>
              </a:rPr>
              <a:t>default </a:t>
            </a:r>
            <a:r>
              <a:rPr sz="2400" b="0" dirty="0">
                <a:latin typeface="Adobe Clean Light"/>
                <a:cs typeface="Adobe Clean Light"/>
              </a:rPr>
              <a:t>part </a:t>
            </a:r>
            <a:r>
              <a:rPr sz="2400" b="0" spc="-45" dirty="0">
                <a:latin typeface="Adobe Clean Light"/>
                <a:cs typeface="Adobe Clean Light"/>
              </a:rPr>
              <a:t>of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5" dirty="0">
                <a:latin typeface="Adobe Clean Light"/>
                <a:cs typeface="Adobe Clean Light"/>
              </a:rPr>
              <a:t>in </a:t>
            </a:r>
            <a:r>
              <a:rPr sz="2400" b="0" spc="-20" dirty="0">
                <a:latin typeface="Adobe Clean Light"/>
                <a:cs typeface="Adobe Clean Light"/>
              </a:rPr>
              <a:t>version </a:t>
            </a:r>
            <a:r>
              <a:rPr sz="2400" b="0" spc="-75" dirty="0">
                <a:latin typeface="Adobe Clean Light"/>
                <a:cs typeface="Adobe Clean Light"/>
              </a:rPr>
              <a:t>6.1, </a:t>
            </a:r>
            <a:r>
              <a:rPr sz="2400" b="0" spc="-60" dirty="0">
                <a:latin typeface="Adobe Clean Light"/>
                <a:cs typeface="Adobe Clean Light"/>
              </a:rPr>
              <a:t>6.2, </a:t>
            </a:r>
            <a:r>
              <a:rPr sz="2400" b="0" spc="-65" dirty="0">
                <a:latin typeface="Adobe Clean Light"/>
                <a:cs typeface="Adobe Clean Light"/>
              </a:rPr>
              <a:t>6.3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90" dirty="0">
                <a:latin typeface="Adobe Clean Light"/>
                <a:cs typeface="Adobe Clean Light"/>
              </a:rPr>
              <a:t>6.4</a:t>
            </a:r>
            <a:endParaRPr sz="2400">
              <a:latin typeface="Adobe Clean Light"/>
              <a:cs typeface="Adobe Clean Light"/>
            </a:endParaRPr>
          </a:p>
          <a:p>
            <a:pPr marL="315595" marR="233045" indent="-265430">
              <a:lnSpc>
                <a:spcPct val="100000"/>
              </a:lnSpc>
              <a:spcBef>
                <a:spcPts val="70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315595" algn="l"/>
                <a:tab pos="316230" algn="l"/>
              </a:tabLst>
            </a:pPr>
            <a:r>
              <a:rPr sz="2400" b="0" spc="-30" dirty="0">
                <a:latin typeface="Adobe Clean Light"/>
                <a:cs typeface="Adobe Clean Light"/>
              </a:rPr>
              <a:t>Classic UI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30" dirty="0">
                <a:latin typeface="Adobe Clean Light"/>
                <a:cs typeface="Adobe Clean Light"/>
              </a:rPr>
              <a:t>supported </a:t>
            </a:r>
            <a:r>
              <a:rPr sz="2400" b="0" spc="-25" dirty="0">
                <a:latin typeface="Adobe Clean Light"/>
                <a:cs typeface="Adobe Clean Light"/>
              </a:rPr>
              <a:t>(as </a:t>
            </a:r>
            <a:r>
              <a:rPr sz="2400" b="0" spc="-5" dirty="0">
                <a:latin typeface="Adobe Clean Light"/>
                <a:cs typeface="Adobe Clean Light"/>
              </a:rPr>
              <a:t>in </a:t>
            </a:r>
            <a:r>
              <a:rPr sz="2400" b="0" spc="-30" dirty="0">
                <a:latin typeface="Adobe Clean Light"/>
                <a:cs typeface="Adobe Clean Light"/>
              </a:rPr>
              <a:t>you </a:t>
            </a:r>
            <a:r>
              <a:rPr sz="2400" b="0" spc="-15" dirty="0">
                <a:latin typeface="Adobe Clean Light"/>
                <a:cs typeface="Adobe Clean Light"/>
              </a:rPr>
              <a:t>can call </a:t>
            </a:r>
            <a:r>
              <a:rPr sz="2400" b="0" spc="-25" dirty="0">
                <a:latin typeface="Adobe Clean Light"/>
                <a:cs typeface="Adobe Clean Light"/>
              </a:rPr>
              <a:t>support </a:t>
            </a:r>
            <a:r>
              <a:rPr sz="2400" b="0" spc="-60" dirty="0">
                <a:latin typeface="Adobe Clean Light"/>
                <a:cs typeface="Adobe Clean Light"/>
              </a:rPr>
              <a:t>or </a:t>
            </a:r>
            <a:r>
              <a:rPr sz="2400" b="0" spc="-15" dirty="0">
                <a:latin typeface="Adobe Clean Light"/>
                <a:cs typeface="Adobe Clean Light"/>
              </a:rPr>
              <a:t>raise </a:t>
            </a:r>
            <a:r>
              <a:rPr sz="2400" b="0" spc="-25" dirty="0">
                <a:latin typeface="Adobe Clean Light"/>
                <a:cs typeface="Adobe Clean Light"/>
              </a:rPr>
              <a:t>a support ticket) </a:t>
            </a:r>
            <a:r>
              <a:rPr sz="2400" b="0" spc="-30" dirty="0">
                <a:latin typeface="Adobe Clean Light"/>
                <a:cs typeface="Adobe Clean Light"/>
              </a:rPr>
              <a:t>for </a:t>
            </a:r>
            <a:r>
              <a:rPr sz="2400" b="0" spc="-15" dirty="0">
                <a:latin typeface="Adobe Clean Light"/>
                <a:cs typeface="Adobe Clean Light"/>
              </a:rPr>
              <a:t>versions </a:t>
            </a:r>
            <a:r>
              <a:rPr sz="2400" b="0" spc="-60" dirty="0">
                <a:latin typeface="Adobe Clean Light"/>
                <a:cs typeface="Adobe Clean Light"/>
              </a:rPr>
              <a:t>6.1*,  6.2, </a:t>
            </a:r>
            <a:r>
              <a:rPr sz="2400" b="0" spc="-65" dirty="0">
                <a:latin typeface="Adobe Clean Light"/>
                <a:cs typeface="Adobe Clean Light"/>
              </a:rPr>
              <a:t>6.3 </a:t>
            </a:r>
            <a:r>
              <a:rPr sz="2400" b="0" spc="-30" dirty="0">
                <a:latin typeface="Adobe Clean Light"/>
                <a:cs typeface="Adobe Clean Light"/>
              </a:rPr>
              <a:t>and</a:t>
            </a:r>
            <a:r>
              <a:rPr sz="2400" b="0" spc="125" dirty="0">
                <a:latin typeface="Adobe Clean Light"/>
                <a:cs typeface="Adobe Clean Light"/>
              </a:rPr>
              <a:t> </a:t>
            </a:r>
            <a:r>
              <a:rPr sz="2400" b="0" spc="-80" dirty="0">
                <a:latin typeface="Adobe Clean Light"/>
                <a:cs typeface="Adobe Clean Light"/>
              </a:rPr>
              <a:t>6.4.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315595" marR="187960" indent="-265430">
              <a:lnSpc>
                <a:spcPct val="100000"/>
              </a:lnSpc>
              <a:buClr>
                <a:srgbClr val="808080"/>
              </a:buClr>
              <a:buSzPct val="68750"/>
              <a:buFont typeface="Wingdings"/>
              <a:buChar char=""/>
              <a:tabLst>
                <a:tab pos="315595" algn="l"/>
                <a:tab pos="316230" algn="l"/>
              </a:tabLst>
            </a:pPr>
            <a:r>
              <a:rPr sz="2400" b="0" spc="-30" dirty="0">
                <a:latin typeface="Adobe Clean Light"/>
                <a:cs typeface="Adobe Clean Light"/>
              </a:rPr>
              <a:t>Classic UI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40" dirty="0">
                <a:latin typeface="Adobe Clean Light"/>
                <a:cs typeface="Adobe Clean Light"/>
              </a:rPr>
              <a:t>deprecated </a:t>
            </a:r>
            <a:r>
              <a:rPr sz="2400" b="0" spc="-5" dirty="0">
                <a:latin typeface="Adobe Clean Light"/>
                <a:cs typeface="Adobe Clean Light"/>
              </a:rPr>
              <a:t>starting </a:t>
            </a:r>
            <a:r>
              <a:rPr sz="2400" b="0" spc="-85" dirty="0">
                <a:latin typeface="Adobe Clean Light"/>
                <a:cs typeface="Adobe Clean Light"/>
              </a:rPr>
              <a:t>6.4, </a:t>
            </a:r>
            <a:r>
              <a:rPr sz="2400" b="0" spc="-20" dirty="0">
                <a:latin typeface="Adobe Clean Light"/>
                <a:cs typeface="Adobe Clean Light"/>
              </a:rPr>
              <a:t>that </a:t>
            </a:r>
            <a:r>
              <a:rPr sz="2400" b="0" spc="-15" dirty="0">
                <a:latin typeface="Adobe Clean Light"/>
                <a:cs typeface="Adobe Clean Light"/>
              </a:rPr>
              <a:t>means, </a:t>
            </a:r>
            <a:r>
              <a:rPr sz="2400" b="0" spc="-30" dirty="0">
                <a:latin typeface="Adobe Clean Light"/>
                <a:cs typeface="Adobe Clean Light"/>
              </a:rPr>
              <a:t>we </a:t>
            </a:r>
            <a:r>
              <a:rPr sz="2400" b="0" spc="-35" dirty="0">
                <a:latin typeface="Adobe Clean Light"/>
                <a:cs typeface="Adobe Clean Light"/>
              </a:rPr>
              <a:t>are </a:t>
            </a:r>
            <a:r>
              <a:rPr sz="2400" b="0" spc="-30" dirty="0">
                <a:latin typeface="Adobe Clean Light"/>
                <a:cs typeface="Adobe Clean Light"/>
              </a:rPr>
              <a:t>planning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25" dirty="0">
                <a:latin typeface="Adobe Clean Light"/>
                <a:cs typeface="Adobe Clean Light"/>
              </a:rPr>
              <a:t>ship the </a:t>
            </a:r>
            <a:r>
              <a:rPr sz="2400" b="0" spc="-90" dirty="0">
                <a:latin typeface="Adobe Clean Light"/>
                <a:cs typeface="Adobe Clean Light"/>
              </a:rPr>
              <a:t>2019 </a:t>
            </a:r>
            <a:r>
              <a:rPr sz="2400" b="0" spc="-20" dirty="0">
                <a:latin typeface="Adobe Clean Light"/>
                <a:cs typeface="Adobe Clean Light"/>
              </a:rPr>
              <a:t>version </a:t>
            </a:r>
            <a:r>
              <a:rPr sz="2400" b="0" spc="-50" dirty="0">
                <a:latin typeface="Adobe Clean Light"/>
                <a:cs typeface="Adobe Clean Light"/>
              </a:rPr>
              <a:t>of 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15" dirty="0">
                <a:latin typeface="Adobe Clean Light"/>
                <a:cs typeface="Adobe Clean Light"/>
              </a:rPr>
              <a:t>without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30" dirty="0">
                <a:latin typeface="Adobe Clean Light"/>
                <a:cs typeface="Adobe Clean Light"/>
              </a:rPr>
              <a:t>Classic UI </a:t>
            </a:r>
            <a:r>
              <a:rPr sz="2400" b="0" spc="-40" dirty="0">
                <a:latin typeface="Adobe Clean Light"/>
                <a:cs typeface="Adobe Clean Light"/>
              </a:rPr>
              <a:t>per </a:t>
            </a:r>
            <a:r>
              <a:rPr sz="2400" b="0" spc="-10" dirty="0">
                <a:latin typeface="Adobe Clean Light"/>
                <a:cs typeface="Adobe Clean Light"/>
              </a:rPr>
              <a:t>default. </a:t>
            </a:r>
            <a:r>
              <a:rPr sz="2400" b="0" spc="-70" dirty="0">
                <a:latin typeface="Adobe Clean Light"/>
                <a:cs typeface="Adobe Clean Light"/>
              </a:rPr>
              <a:t>The </a:t>
            </a:r>
            <a:r>
              <a:rPr sz="2400" b="0" spc="-30" dirty="0">
                <a:latin typeface="Adobe Clean Light"/>
                <a:cs typeface="Adobe Clean Light"/>
              </a:rPr>
              <a:t>Classic UI </a:t>
            </a:r>
            <a:r>
              <a:rPr sz="2400" b="0" dirty="0">
                <a:latin typeface="Adobe Clean Light"/>
                <a:cs typeface="Adobe Clean Light"/>
              </a:rPr>
              <a:t>will </a:t>
            </a:r>
            <a:r>
              <a:rPr sz="2400" b="0" spc="-45" dirty="0">
                <a:latin typeface="Adobe Clean Light"/>
                <a:cs typeface="Adobe Clean Light"/>
              </a:rPr>
              <a:t>be </a:t>
            </a:r>
            <a:r>
              <a:rPr sz="2400" b="0" spc="-15" dirty="0">
                <a:latin typeface="Adobe Clean Light"/>
                <a:cs typeface="Adobe Clean Light"/>
              </a:rPr>
              <a:t>installable</a:t>
            </a:r>
            <a:r>
              <a:rPr sz="2400" b="0" spc="40" dirty="0">
                <a:latin typeface="Adobe Clean Light"/>
                <a:cs typeface="Adobe Clean Light"/>
              </a:rPr>
              <a:t> </a:t>
            </a:r>
            <a:r>
              <a:rPr sz="2400" b="0" spc="-10" dirty="0">
                <a:latin typeface="Adobe Clean Light"/>
                <a:cs typeface="Adobe Clean Light"/>
              </a:rPr>
              <a:t>via </a:t>
            </a:r>
            <a:r>
              <a:rPr sz="2400" b="0" spc="-50" dirty="0">
                <a:latin typeface="Adobe Clean Light"/>
                <a:cs typeface="Adobe Clean Light"/>
              </a:rPr>
              <a:t>package.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315595" marR="17780" indent="-265430">
              <a:lnSpc>
                <a:spcPct val="100000"/>
              </a:lnSpc>
              <a:buClr>
                <a:srgbClr val="808080"/>
              </a:buClr>
              <a:buSzPct val="68750"/>
              <a:buFont typeface="Wingdings"/>
              <a:buChar char=""/>
              <a:tabLst>
                <a:tab pos="315595" algn="l"/>
                <a:tab pos="3162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Recommendation </a:t>
            </a:r>
            <a:r>
              <a:rPr sz="2400" b="0" spc="-30" dirty="0">
                <a:latin typeface="Adobe Clean Light"/>
                <a:cs typeface="Adobe Clean Light"/>
              </a:rPr>
              <a:t>for </a:t>
            </a:r>
            <a:r>
              <a:rPr sz="2400" b="0" spc="-25" dirty="0">
                <a:latin typeface="Adobe Clean Light"/>
                <a:cs typeface="Adobe Clean Light"/>
              </a:rPr>
              <a:t>customers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45" dirty="0">
                <a:latin typeface="Adobe Clean Light"/>
                <a:cs typeface="Adobe Clean Light"/>
              </a:rPr>
              <a:t>upgrade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5" dirty="0">
                <a:latin typeface="Adobe Clean Light"/>
                <a:cs typeface="Adobe Clean Light"/>
              </a:rPr>
              <a:t>newest </a:t>
            </a:r>
            <a:r>
              <a:rPr sz="2400" b="0" spc="-30" dirty="0">
                <a:latin typeface="Adobe Clean Light"/>
                <a:cs typeface="Adobe Clean Light"/>
              </a:rPr>
              <a:t>available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20" dirty="0">
                <a:latin typeface="Adobe Clean Light"/>
                <a:cs typeface="Adobe Clean Light"/>
              </a:rPr>
              <a:t>version </a:t>
            </a:r>
            <a:r>
              <a:rPr sz="2400" b="0" spc="10" dirty="0">
                <a:latin typeface="Adobe Clean Light"/>
                <a:cs typeface="Adobe Clean Light"/>
              </a:rPr>
              <a:t>1st,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20" dirty="0">
                <a:latin typeface="Adobe Clean Light"/>
                <a:cs typeface="Adobe Clean Light"/>
              </a:rPr>
              <a:t>then  </a:t>
            </a:r>
            <a:r>
              <a:rPr sz="2400" b="0" spc="-40" dirty="0">
                <a:latin typeface="Adobe Clean Light"/>
                <a:cs typeface="Adobe Clean Light"/>
              </a:rPr>
              <a:t>make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10" dirty="0">
                <a:latin typeface="Adobe Clean Light"/>
                <a:cs typeface="Adobe Clean Light"/>
              </a:rPr>
              <a:t>switch </a:t>
            </a:r>
            <a:r>
              <a:rPr sz="2400" b="0" spc="-45" dirty="0">
                <a:latin typeface="Adobe Clean Light"/>
                <a:cs typeface="Adobe Clean Light"/>
              </a:rPr>
              <a:t>away </a:t>
            </a:r>
            <a:r>
              <a:rPr sz="2400" b="0" spc="-25" dirty="0">
                <a:latin typeface="Adobe Clean Light"/>
                <a:cs typeface="Adobe Clean Light"/>
              </a:rPr>
              <a:t>from the </a:t>
            </a:r>
            <a:r>
              <a:rPr sz="2400" b="0" spc="-30" dirty="0">
                <a:latin typeface="Adobe Clean Light"/>
                <a:cs typeface="Adobe Clean Light"/>
              </a:rPr>
              <a:t>Classic</a:t>
            </a:r>
            <a:r>
              <a:rPr sz="2400" b="0" spc="229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UI.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Adobe Clean Light"/>
              <a:cs typeface="Adobe Clean Light"/>
            </a:endParaRPr>
          </a:p>
          <a:p>
            <a:pPr marL="50800">
              <a:lnSpc>
                <a:spcPct val="100000"/>
              </a:lnSpc>
            </a:pPr>
            <a:r>
              <a:rPr sz="1800" b="0" spc="-5" dirty="0">
                <a:latin typeface="Adobe Clean Light"/>
                <a:cs typeface="Adobe Clean Light"/>
              </a:rPr>
              <a:t>*) </a:t>
            </a:r>
            <a:r>
              <a:rPr sz="1800" b="0" spc="-50" dirty="0">
                <a:latin typeface="Adobe Clean Light"/>
                <a:cs typeface="Adobe Clean Light"/>
              </a:rPr>
              <a:t>AEM 6.1 </a:t>
            </a:r>
            <a:r>
              <a:rPr sz="1800" b="0" dirty="0">
                <a:latin typeface="Adobe Clean Light"/>
                <a:cs typeface="Adobe Clean Light"/>
              </a:rPr>
              <a:t>is </a:t>
            </a:r>
            <a:r>
              <a:rPr sz="1800" b="0" spc="-30" dirty="0">
                <a:latin typeface="Adobe Clean Light"/>
                <a:cs typeface="Adobe Clean Light"/>
              </a:rPr>
              <a:t>end </a:t>
            </a:r>
            <a:r>
              <a:rPr sz="1800" b="0" spc="-35" dirty="0">
                <a:latin typeface="Adobe Clean Light"/>
                <a:cs typeface="Adobe Clean Light"/>
              </a:rPr>
              <a:t>of </a:t>
            </a:r>
            <a:r>
              <a:rPr sz="1800" b="0" spc="-45" dirty="0">
                <a:latin typeface="Adobe Clean Light"/>
                <a:cs typeface="Adobe Clean Light"/>
              </a:rPr>
              <a:t>core </a:t>
            </a:r>
            <a:r>
              <a:rPr sz="1800" b="0" spc="-20" dirty="0">
                <a:latin typeface="Adobe Clean Light"/>
                <a:cs typeface="Adobe Clean Light"/>
              </a:rPr>
              <a:t>support </a:t>
            </a:r>
            <a:r>
              <a:rPr sz="1800" b="0" spc="-35" dirty="0">
                <a:latin typeface="Adobe Clean Light"/>
                <a:cs typeface="Adobe Clean Light"/>
              </a:rPr>
              <a:t>on </a:t>
            </a:r>
            <a:r>
              <a:rPr sz="1800" b="0" spc="-20" dirty="0">
                <a:latin typeface="Adobe Clean Light"/>
                <a:cs typeface="Adobe Clean Light"/>
              </a:rPr>
              <a:t>May </a:t>
            </a:r>
            <a:r>
              <a:rPr sz="1800" b="0" spc="-30" dirty="0">
                <a:latin typeface="Adobe Clean Light"/>
                <a:cs typeface="Adobe Clean Light"/>
              </a:rPr>
              <a:t>31</a:t>
            </a:r>
            <a:r>
              <a:rPr sz="1800" b="0" spc="-44" baseline="25462" dirty="0">
                <a:latin typeface="Adobe Clean Light"/>
                <a:cs typeface="Adobe Clean Light"/>
              </a:rPr>
              <a:t>st</a:t>
            </a:r>
            <a:r>
              <a:rPr sz="1800" b="0" spc="-37" baseline="25462" dirty="0">
                <a:latin typeface="Adobe Clean Light"/>
                <a:cs typeface="Adobe Clean Light"/>
              </a:rPr>
              <a:t> </a:t>
            </a:r>
            <a:r>
              <a:rPr sz="1800" b="0" spc="-65" dirty="0">
                <a:latin typeface="Adobe Clean Light"/>
                <a:cs typeface="Adobe Clean Light"/>
              </a:rPr>
              <a:t>2018.</a:t>
            </a:r>
            <a:endParaRPr sz="18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8987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Oracle </a:t>
            </a:r>
            <a:r>
              <a:rPr spc="-75" dirty="0">
                <a:solidFill>
                  <a:srgbClr val="3E3E3E"/>
                </a:solidFill>
              </a:rPr>
              <a:t>Java </a:t>
            </a:r>
            <a:r>
              <a:rPr spc="-20" dirty="0">
                <a:solidFill>
                  <a:srgbClr val="3E3E3E"/>
                </a:solidFill>
              </a:rPr>
              <a:t>version </a:t>
            </a:r>
            <a:r>
              <a:rPr spc="-30" dirty="0">
                <a:solidFill>
                  <a:srgbClr val="3E3E3E"/>
                </a:solidFill>
              </a:rPr>
              <a:t>support </a:t>
            </a:r>
            <a:r>
              <a:rPr spc="5" dirty="0">
                <a:solidFill>
                  <a:srgbClr val="3E3E3E"/>
                </a:solidFill>
              </a:rPr>
              <a:t>with </a:t>
            </a:r>
            <a:r>
              <a:rPr spc="-85" dirty="0">
                <a:solidFill>
                  <a:srgbClr val="3E3E3E"/>
                </a:solidFill>
              </a:rPr>
              <a:t>AEM </a:t>
            </a:r>
            <a:r>
              <a:rPr spc="-35" dirty="0">
                <a:solidFill>
                  <a:srgbClr val="3E3E3E"/>
                </a:solidFill>
              </a:rPr>
              <a:t>(as </a:t>
            </a:r>
            <a:r>
              <a:rPr spc="-60" dirty="0">
                <a:solidFill>
                  <a:srgbClr val="3E3E3E"/>
                </a:solidFill>
              </a:rPr>
              <a:t>of </a:t>
            </a:r>
            <a:r>
              <a:rPr spc="-30" dirty="0">
                <a:solidFill>
                  <a:srgbClr val="3E3E3E"/>
                </a:solidFill>
              </a:rPr>
              <a:t>March</a:t>
            </a:r>
            <a:r>
              <a:rPr spc="445" dirty="0">
                <a:solidFill>
                  <a:srgbClr val="3E3E3E"/>
                </a:solidFill>
              </a:rPr>
              <a:t> </a:t>
            </a:r>
            <a:r>
              <a:rPr spc="-95" dirty="0">
                <a:solidFill>
                  <a:srgbClr val="3E3E3E"/>
                </a:solidFill>
              </a:rPr>
              <a:t>2018)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27</a:t>
            </a:fld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410756" y="1175570"/>
            <a:ext cx="11173460" cy="303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5" dirty="0">
                <a:latin typeface="Adobe Clean Light"/>
                <a:cs typeface="Adobe Clean Light"/>
              </a:rPr>
              <a:t>Java </a:t>
            </a:r>
            <a:r>
              <a:rPr sz="2400" b="0" spc="-120" dirty="0">
                <a:latin typeface="Adobe Clean Light"/>
                <a:cs typeface="Adobe Clean Light"/>
              </a:rPr>
              <a:t>8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40" dirty="0">
                <a:latin typeface="Adobe Clean Light"/>
                <a:cs typeface="Adobe Clean Light"/>
              </a:rPr>
              <a:t>recommended </a:t>
            </a:r>
            <a:r>
              <a:rPr sz="2400" b="0" spc="-20" dirty="0">
                <a:latin typeface="Adobe Clean Light"/>
                <a:cs typeface="Adobe Clean Light"/>
              </a:rPr>
              <a:t>version </a:t>
            </a:r>
            <a:r>
              <a:rPr sz="2400" b="0" spc="-30" dirty="0">
                <a:latin typeface="Adobe Clean Light"/>
                <a:cs typeface="Adobe Clean Light"/>
              </a:rPr>
              <a:t>for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85" dirty="0">
                <a:latin typeface="Adobe Clean Light"/>
                <a:cs typeface="Adobe Clean Light"/>
              </a:rPr>
              <a:t>6.4, </a:t>
            </a:r>
            <a:r>
              <a:rPr sz="2400" b="0" spc="-80" dirty="0">
                <a:latin typeface="Adobe Clean Light"/>
                <a:cs typeface="Adobe Clean Light"/>
              </a:rPr>
              <a:t>6.3, </a:t>
            </a:r>
            <a:r>
              <a:rPr sz="2400" b="0" spc="-65" dirty="0">
                <a:latin typeface="Adobe Clean Light"/>
                <a:cs typeface="Adobe Clean Light"/>
              </a:rPr>
              <a:t>6.2 </a:t>
            </a:r>
            <a:r>
              <a:rPr sz="2400" b="0" spc="-30" dirty="0">
                <a:latin typeface="Adobe Clean Light"/>
                <a:cs typeface="Adobe Clean Light"/>
              </a:rPr>
              <a:t>and</a:t>
            </a:r>
            <a:r>
              <a:rPr sz="2400" b="0" spc="409" dirty="0">
                <a:latin typeface="Adobe Clean Light"/>
                <a:cs typeface="Adobe Clean Light"/>
              </a:rPr>
              <a:t> </a:t>
            </a:r>
            <a:r>
              <a:rPr sz="2400" b="0" spc="-75" dirty="0">
                <a:latin typeface="Adobe Clean Light"/>
                <a:cs typeface="Adobe Clean Light"/>
              </a:rPr>
              <a:t>6.1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95" dirty="0">
                <a:latin typeface="Adobe Clean Light"/>
                <a:cs typeface="Adobe Clean Light"/>
              </a:rPr>
              <a:t>At </a:t>
            </a:r>
            <a:r>
              <a:rPr sz="2400" b="0" spc="-5" dirty="0">
                <a:latin typeface="Adobe Clean Light"/>
                <a:cs typeface="Adobe Clean Light"/>
              </a:rPr>
              <a:t>this </a:t>
            </a:r>
            <a:r>
              <a:rPr sz="2400" b="0" spc="-35" dirty="0">
                <a:latin typeface="Adobe Clean Light"/>
                <a:cs typeface="Adobe Clean Light"/>
              </a:rPr>
              <a:t>point </a:t>
            </a:r>
            <a:r>
              <a:rPr sz="2400" b="0" spc="-5" dirty="0">
                <a:latin typeface="Adobe Clean Light"/>
                <a:cs typeface="Adobe Clean Light"/>
              </a:rPr>
              <a:t>– </a:t>
            </a:r>
            <a:r>
              <a:rPr sz="2400" b="0" spc="-40" dirty="0">
                <a:latin typeface="Adobe Clean Light"/>
                <a:cs typeface="Adobe Clean Light"/>
              </a:rPr>
              <a:t>Oracle </a:t>
            </a:r>
            <a:r>
              <a:rPr sz="2400" b="0" dirty="0">
                <a:latin typeface="Adobe Clean Light"/>
                <a:cs typeface="Adobe Clean Light"/>
              </a:rPr>
              <a:t>says </a:t>
            </a:r>
            <a:r>
              <a:rPr sz="2400" b="0" spc="-15" dirty="0">
                <a:latin typeface="Adobe Clean Light"/>
                <a:cs typeface="Adobe Clean Light"/>
              </a:rPr>
              <a:t>they </a:t>
            </a:r>
            <a:r>
              <a:rPr sz="2400" b="0" spc="-45" dirty="0">
                <a:latin typeface="Adobe Clean Light"/>
                <a:cs typeface="Adobe Clean Light"/>
              </a:rPr>
              <a:t>provide </a:t>
            </a:r>
            <a:r>
              <a:rPr sz="2400" b="0" spc="-35" dirty="0">
                <a:latin typeface="Adobe Clean Light"/>
                <a:cs typeface="Adobe Clean Light"/>
              </a:rPr>
              <a:t>public </a:t>
            </a:r>
            <a:r>
              <a:rPr sz="2400" b="0" spc="-30" dirty="0">
                <a:latin typeface="Adobe Clean Light"/>
                <a:cs typeface="Adobe Clean Light"/>
              </a:rPr>
              <a:t>updates </a:t>
            </a:r>
            <a:r>
              <a:rPr sz="2400" b="0" spc="-5" dirty="0">
                <a:latin typeface="Adobe Clean Light"/>
                <a:cs typeface="Adobe Clean Light"/>
              </a:rPr>
              <a:t>until </a:t>
            </a:r>
            <a:r>
              <a:rPr sz="2400" b="0" spc="-15" dirty="0">
                <a:latin typeface="Adobe Clean Light"/>
                <a:cs typeface="Adobe Clean Light"/>
              </a:rPr>
              <a:t>January</a:t>
            </a:r>
            <a:r>
              <a:rPr sz="2400" b="0" spc="415" dirty="0">
                <a:latin typeface="Adobe Clean Light"/>
                <a:cs typeface="Adobe Clean Light"/>
              </a:rPr>
              <a:t> </a:t>
            </a:r>
            <a:r>
              <a:rPr sz="2400" b="0" spc="-90" dirty="0">
                <a:latin typeface="Adobe Clean Light"/>
                <a:cs typeface="Adobe Clean Light"/>
              </a:rPr>
              <a:t>2019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808080"/>
              </a:buClr>
              <a:buFont typeface="Wingdings"/>
              <a:buChar char=""/>
            </a:pPr>
            <a:endParaRPr sz="3450">
              <a:latin typeface="Adobe Clean Light"/>
              <a:cs typeface="Adobe Clean Light"/>
            </a:endParaRPr>
          </a:p>
          <a:p>
            <a:pPr marL="277495" indent="-265430">
              <a:lnSpc>
                <a:spcPct val="100000"/>
              </a:lnSpc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5" dirty="0">
                <a:latin typeface="Adobe Clean Light"/>
                <a:cs typeface="Adobe Clean Light"/>
              </a:rPr>
              <a:t>Java </a:t>
            </a:r>
            <a:r>
              <a:rPr sz="2400" b="0" spc="-140" dirty="0">
                <a:latin typeface="Adobe Clean Light"/>
                <a:cs typeface="Adobe Clean Light"/>
              </a:rPr>
              <a:t>9 </a:t>
            </a:r>
            <a:r>
              <a:rPr sz="2400" b="0" spc="15" dirty="0">
                <a:latin typeface="Adobe Clean Light"/>
                <a:cs typeface="Adobe Clean Light"/>
              </a:rPr>
              <a:t>and </a:t>
            </a:r>
            <a:r>
              <a:rPr sz="2400" b="0" spc="-25" dirty="0">
                <a:latin typeface="Adobe Clean Light"/>
                <a:cs typeface="Adobe Clean Light"/>
              </a:rPr>
              <a:t>10 </a:t>
            </a:r>
            <a:r>
              <a:rPr sz="2400" b="0" spc="-35" dirty="0">
                <a:latin typeface="Adobe Clean Light"/>
                <a:cs typeface="Adobe Clean Light"/>
              </a:rPr>
              <a:t>are not </a:t>
            </a:r>
            <a:r>
              <a:rPr sz="2400" b="0" spc="-30" dirty="0">
                <a:latin typeface="Adobe Clean Light"/>
                <a:cs typeface="Adobe Clean Light"/>
              </a:rPr>
              <a:t>supported, </a:t>
            </a:r>
            <a:r>
              <a:rPr sz="2400" b="0" spc="-20" dirty="0">
                <a:latin typeface="Adobe Clean Light"/>
                <a:cs typeface="Adobe Clean Light"/>
              </a:rPr>
              <a:t>because </a:t>
            </a:r>
            <a:r>
              <a:rPr sz="2400" b="0" spc="-15" dirty="0">
                <a:latin typeface="Adobe Clean Light"/>
                <a:cs typeface="Adobe Clean Light"/>
              </a:rPr>
              <a:t>they </a:t>
            </a:r>
            <a:r>
              <a:rPr sz="2400" b="0" spc="-35" dirty="0">
                <a:latin typeface="Adobe Clean Light"/>
                <a:cs typeface="Adobe Clean Light"/>
              </a:rPr>
              <a:t>are </a:t>
            </a:r>
            <a:r>
              <a:rPr sz="2400" b="0" spc="-90" dirty="0">
                <a:latin typeface="Adobe Clean Light"/>
                <a:cs typeface="Adobe Clean Light"/>
              </a:rPr>
              <a:t>non-LTS</a:t>
            </a:r>
            <a:r>
              <a:rPr sz="2400" b="0" spc="80" dirty="0">
                <a:latin typeface="Adobe Clean Light"/>
                <a:cs typeface="Adobe Clean Light"/>
              </a:rPr>
              <a:t> </a:t>
            </a:r>
            <a:r>
              <a:rPr sz="2400" b="0" spc="-20" dirty="0">
                <a:latin typeface="Adobe Clean Light"/>
                <a:cs typeface="Adobe Clean Light"/>
              </a:rPr>
              <a:t>releases </a:t>
            </a:r>
            <a:r>
              <a:rPr sz="2400" b="0" spc="-30" dirty="0">
                <a:latin typeface="Adobe Clean Light"/>
                <a:cs typeface="Adobe Clean Light"/>
              </a:rPr>
              <a:t>by </a:t>
            </a:r>
            <a:r>
              <a:rPr sz="2400" b="0" spc="-40" dirty="0">
                <a:latin typeface="Adobe Clean Light"/>
                <a:cs typeface="Adobe Clean Light"/>
              </a:rPr>
              <a:t>Oracle</a:t>
            </a:r>
            <a:endParaRPr sz="2400">
              <a:latin typeface="Adobe Clean Light"/>
              <a:cs typeface="Adobe Clean Light"/>
            </a:endParaRPr>
          </a:p>
          <a:p>
            <a:pPr marL="277495" marR="5080" indent="-26543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5" dirty="0">
                <a:latin typeface="Adobe Clean Light"/>
                <a:cs typeface="Adobe Clean Light"/>
              </a:rPr>
              <a:t>Java </a:t>
            </a:r>
            <a:r>
              <a:rPr sz="2400" b="0" spc="60" dirty="0">
                <a:latin typeface="Adobe Clean Light"/>
                <a:cs typeface="Adobe Clean Light"/>
              </a:rPr>
              <a:t>11 </a:t>
            </a:r>
            <a:r>
              <a:rPr sz="2400" b="0" spc="-5" dirty="0">
                <a:latin typeface="Adobe Clean Light"/>
                <a:cs typeface="Adobe Clean Light"/>
              </a:rPr>
              <a:t>–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15" dirty="0">
                <a:latin typeface="Adobe Clean Light"/>
                <a:cs typeface="Adobe Clean Light"/>
              </a:rPr>
              <a:t>next </a:t>
            </a:r>
            <a:r>
              <a:rPr sz="2400" b="0" spc="-140" dirty="0">
                <a:latin typeface="Adobe Clean Light"/>
                <a:cs typeface="Adobe Clean Light"/>
              </a:rPr>
              <a:t>LTS </a:t>
            </a:r>
            <a:r>
              <a:rPr sz="2400" b="0" spc="-30" dirty="0">
                <a:latin typeface="Adobe Clean Light"/>
                <a:cs typeface="Adobe Clean Light"/>
              </a:rPr>
              <a:t>release </a:t>
            </a:r>
            <a:r>
              <a:rPr sz="2400" b="0" spc="-100" dirty="0">
                <a:latin typeface="Adobe Clean Light"/>
                <a:cs typeface="Adobe Clean Light"/>
              </a:rPr>
              <a:t>- </a:t>
            </a:r>
            <a:r>
              <a:rPr sz="2400" b="0" spc="5" dirty="0">
                <a:latin typeface="Adobe Clean Light"/>
                <a:cs typeface="Adobe Clean Light"/>
              </a:rPr>
              <a:t>is </a:t>
            </a:r>
            <a:r>
              <a:rPr sz="2400" b="0" spc="-30" dirty="0">
                <a:latin typeface="Adobe Clean Light"/>
                <a:cs typeface="Adobe Clean Light"/>
              </a:rPr>
              <a:t>planned for </a:t>
            </a:r>
            <a:r>
              <a:rPr sz="2400" b="0" spc="-35" dirty="0">
                <a:latin typeface="Adobe Clean Light"/>
                <a:cs typeface="Adobe Clean Light"/>
              </a:rPr>
              <a:t>September </a:t>
            </a:r>
            <a:r>
              <a:rPr sz="2400" b="0" spc="-85" dirty="0">
                <a:latin typeface="Adobe Clean Light"/>
                <a:cs typeface="Adobe Clean Light"/>
              </a:rPr>
              <a:t>2018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75" dirty="0">
                <a:latin typeface="Adobe Clean Light"/>
                <a:cs typeface="Adobe Clean Light"/>
              </a:rPr>
              <a:t>Adobe </a:t>
            </a:r>
            <a:r>
              <a:rPr sz="2400" b="0" dirty="0">
                <a:latin typeface="Adobe Clean Light"/>
                <a:cs typeface="Adobe Clean Light"/>
              </a:rPr>
              <a:t>will </a:t>
            </a:r>
            <a:r>
              <a:rPr sz="2400" b="0" spc="-30" dirty="0">
                <a:latin typeface="Adobe Clean Light"/>
                <a:cs typeface="Adobe Clean Light"/>
              </a:rPr>
              <a:t>communicate  </a:t>
            </a:r>
            <a:r>
              <a:rPr sz="2400" b="0" spc="-25" dirty="0">
                <a:latin typeface="Adobe Clean Light"/>
                <a:cs typeface="Adobe Clean Light"/>
              </a:rPr>
              <a:t>support </a:t>
            </a:r>
            <a:r>
              <a:rPr sz="2400" b="0" spc="-20" dirty="0">
                <a:latin typeface="Adobe Clean Light"/>
                <a:cs typeface="Adobe Clean Light"/>
              </a:rPr>
              <a:t>plans </a:t>
            </a:r>
            <a:r>
              <a:rPr sz="2400" b="0" spc="-30" dirty="0">
                <a:latin typeface="Adobe Clean Light"/>
                <a:cs typeface="Adobe Clean Light"/>
              </a:rPr>
              <a:t>closer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30" dirty="0">
                <a:latin typeface="Adobe Clean Light"/>
                <a:cs typeface="Adobe Clean Light"/>
              </a:rPr>
              <a:t>release</a:t>
            </a:r>
            <a:r>
              <a:rPr sz="2400" b="0" spc="210" dirty="0">
                <a:latin typeface="Adobe Clean Light"/>
                <a:cs typeface="Adobe Clean Light"/>
              </a:rPr>
              <a:t> </a:t>
            </a:r>
            <a:r>
              <a:rPr sz="2400" b="0" spc="-50" dirty="0">
                <a:latin typeface="Adobe Clean Light"/>
                <a:cs typeface="Adobe Clean Light"/>
              </a:rPr>
              <a:t>date.</a:t>
            </a:r>
            <a:endParaRPr sz="24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7656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000000"/>
                </a:solidFill>
              </a:rPr>
              <a:t>AEM </a:t>
            </a:r>
            <a:r>
              <a:rPr spc="-60" dirty="0">
                <a:solidFill>
                  <a:srgbClr val="000000"/>
                </a:solidFill>
              </a:rPr>
              <a:t>Content </a:t>
            </a:r>
            <a:r>
              <a:rPr spc="-40" dirty="0">
                <a:solidFill>
                  <a:srgbClr val="000000"/>
                </a:solidFill>
              </a:rPr>
              <a:t>Fragments </a:t>
            </a:r>
            <a:r>
              <a:rPr spc="-85" dirty="0">
                <a:solidFill>
                  <a:srgbClr val="000000"/>
                </a:solidFill>
              </a:rPr>
              <a:t>&amp; </a:t>
            </a:r>
            <a:r>
              <a:rPr spc="-10" dirty="0">
                <a:solidFill>
                  <a:srgbClr val="000000"/>
                </a:solidFill>
              </a:rPr>
              <a:t>Services </a:t>
            </a:r>
            <a:r>
              <a:rPr spc="-5" dirty="0">
                <a:solidFill>
                  <a:srgbClr val="000000"/>
                </a:solidFill>
              </a:rPr>
              <a:t>– </a:t>
            </a:r>
            <a:r>
              <a:rPr spc="-60" dirty="0">
                <a:solidFill>
                  <a:srgbClr val="000000"/>
                </a:solidFill>
              </a:rPr>
              <a:t>Use</a:t>
            </a:r>
            <a:r>
              <a:rPr spc="32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461" y="1168327"/>
            <a:ext cx="732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60" dirty="0">
                <a:latin typeface="Adobe Clean Light"/>
                <a:cs typeface="Adobe Clean Light"/>
              </a:rPr>
              <a:t>Create, </a:t>
            </a:r>
            <a:r>
              <a:rPr sz="2400" b="0" spc="-40" dirty="0">
                <a:latin typeface="Adobe Clean Light"/>
                <a:cs typeface="Adobe Clean Light"/>
              </a:rPr>
              <a:t>manage </a:t>
            </a:r>
            <a:r>
              <a:rPr sz="2400" b="0" spc="-30" dirty="0">
                <a:latin typeface="Adobe Clean Light"/>
                <a:cs typeface="Adobe Clean Light"/>
              </a:rPr>
              <a:t>and deliver </a:t>
            </a:r>
            <a:r>
              <a:rPr sz="2400" b="0" spc="-20" dirty="0">
                <a:latin typeface="Adobe Clean Light"/>
                <a:cs typeface="Adobe Clean Light"/>
              </a:rPr>
              <a:t>structured </a:t>
            </a:r>
            <a:r>
              <a:rPr sz="2400" b="0" spc="-35" dirty="0">
                <a:latin typeface="Adobe Clean Light"/>
                <a:cs typeface="Adobe Clean Light"/>
              </a:rPr>
              <a:t>content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25" dirty="0">
                <a:latin typeface="Adobe Clean Light"/>
                <a:cs typeface="Adobe Clean Light"/>
              </a:rPr>
              <a:t>any</a:t>
            </a:r>
            <a:r>
              <a:rPr sz="2400" b="0" spc="375" dirty="0">
                <a:latin typeface="Adobe Clean Light"/>
                <a:cs typeface="Adobe Clean Light"/>
              </a:rPr>
              <a:t> </a:t>
            </a:r>
            <a:r>
              <a:rPr sz="2400" b="0" spc="-20" dirty="0">
                <a:latin typeface="Adobe Clean Light"/>
                <a:cs typeface="Adobe Clean Light"/>
              </a:rPr>
              <a:t>channel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341" y="2038350"/>
            <a:ext cx="3693413" cy="324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76721" y="2206752"/>
            <a:ext cx="2064257" cy="262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73945" y="2038350"/>
            <a:ext cx="2020823" cy="3105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55143" y="4990782"/>
            <a:ext cx="2468245" cy="120713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600" b="0" spc="-40" dirty="0">
                <a:latin typeface="Adobe Clean Light"/>
                <a:cs typeface="Adobe Clean Light"/>
              </a:rPr>
              <a:t>For</a:t>
            </a:r>
            <a:r>
              <a:rPr sz="1600" b="0" dirty="0">
                <a:latin typeface="Adobe Clean Light"/>
                <a:cs typeface="Adobe Clean Light"/>
              </a:rPr>
              <a:t> </a:t>
            </a:r>
            <a:r>
              <a:rPr sz="1600" b="0" spc="-25" dirty="0">
                <a:latin typeface="Adobe Clean Light"/>
                <a:cs typeface="Adobe Clean Light"/>
              </a:rPr>
              <a:t>example</a:t>
            </a:r>
            <a:endParaRPr sz="1600">
              <a:latin typeface="Adobe Clean Light"/>
              <a:cs typeface="Adobe Clean Light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BB034"/>
              </a:buClr>
              <a:buSzPct val="70833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1200" b="0" spc="-25" dirty="0">
                <a:latin typeface="Adobe Clean Light"/>
                <a:cs typeface="Adobe Clean Light"/>
              </a:rPr>
              <a:t>Store</a:t>
            </a:r>
            <a:r>
              <a:rPr sz="1200" b="0" spc="-15" dirty="0">
                <a:latin typeface="Adobe Clean Light"/>
                <a:cs typeface="Adobe Clean Light"/>
              </a:rPr>
              <a:t> </a:t>
            </a:r>
            <a:r>
              <a:rPr sz="1200" b="0" spc="-25" dirty="0">
                <a:latin typeface="Adobe Clean Light"/>
                <a:cs typeface="Adobe Clean Light"/>
              </a:rPr>
              <a:t>locator</a:t>
            </a:r>
            <a:endParaRPr sz="1200">
              <a:latin typeface="Adobe Clean Light"/>
              <a:cs typeface="Adobe Clean Light"/>
            </a:endParaRP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BB034"/>
              </a:buClr>
              <a:buSzPct val="70833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1200" b="0" spc="-20" dirty="0">
                <a:latin typeface="Adobe Clean Light"/>
                <a:cs typeface="Adobe Clean Light"/>
              </a:rPr>
              <a:t>User/employee </a:t>
            </a:r>
            <a:r>
              <a:rPr sz="1200" b="0" spc="-15" dirty="0">
                <a:latin typeface="Adobe Clean Light"/>
                <a:cs typeface="Adobe Clean Light"/>
              </a:rPr>
              <a:t>/contact</a:t>
            </a:r>
            <a:r>
              <a:rPr sz="1200" b="0" spc="-5" dirty="0">
                <a:latin typeface="Adobe Clean Light"/>
                <a:cs typeface="Adobe Clean Light"/>
              </a:rPr>
              <a:t> </a:t>
            </a:r>
            <a:r>
              <a:rPr sz="1200" b="0" spc="-15" dirty="0">
                <a:latin typeface="Adobe Clean Light"/>
                <a:cs typeface="Adobe Clean Light"/>
              </a:rPr>
              <a:t>information</a:t>
            </a:r>
            <a:endParaRPr sz="1200">
              <a:latin typeface="Adobe Clean Light"/>
              <a:cs typeface="Adobe Clean Light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BB034"/>
              </a:buClr>
              <a:buSzPct val="70833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1200" b="0" spc="-20" dirty="0">
                <a:latin typeface="Adobe Clean Light"/>
                <a:cs typeface="Adobe Clean Light"/>
              </a:rPr>
              <a:t>Header/footer</a:t>
            </a:r>
            <a:r>
              <a:rPr sz="1200" b="0" spc="-5" dirty="0">
                <a:latin typeface="Adobe Clean Light"/>
                <a:cs typeface="Adobe Clean Light"/>
              </a:rPr>
              <a:t> </a:t>
            </a:r>
            <a:r>
              <a:rPr sz="1200" b="0" spc="-20" dirty="0">
                <a:latin typeface="Adobe Clean Light"/>
                <a:cs typeface="Adobe Clean Light"/>
              </a:rPr>
              <a:t>content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3029" y="348348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196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4526" y="341997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3401" y="3483483"/>
            <a:ext cx="942975" cy="0"/>
          </a:xfrm>
          <a:custGeom>
            <a:avLst/>
            <a:gdLst/>
            <a:ahLst/>
            <a:cxnLst/>
            <a:rect l="l" t="t" r="r" b="b"/>
            <a:pathLst>
              <a:path w="942975">
                <a:moveTo>
                  <a:pt x="942606" y="0"/>
                </a:moveTo>
                <a:lnTo>
                  <a:pt x="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69101" y="341997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28</a:t>
            </a:fld>
            <a:endParaRPr spc="-3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7380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000000"/>
                </a:solidFill>
              </a:rPr>
              <a:t>AEM </a:t>
            </a:r>
            <a:r>
              <a:rPr spc="-60" dirty="0">
                <a:solidFill>
                  <a:srgbClr val="000000"/>
                </a:solidFill>
              </a:rPr>
              <a:t>Content </a:t>
            </a:r>
            <a:r>
              <a:rPr spc="-40" dirty="0">
                <a:solidFill>
                  <a:srgbClr val="000000"/>
                </a:solidFill>
              </a:rPr>
              <a:t>Fragments </a:t>
            </a:r>
            <a:r>
              <a:rPr spc="-85" dirty="0">
                <a:solidFill>
                  <a:srgbClr val="000000"/>
                </a:solidFill>
              </a:rPr>
              <a:t>&amp; </a:t>
            </a:r>
            <a:r>
              <a:rPr spc="-10" dirty="0">
                <a:solidFill>
                  <a:srgbClr val="000000"/>
                </a:solidFill>
              </a:rPr>
              <a:t>Services </a:t>
            </a:r>
            <a:r>
              <a:rPr spc="-135" dirty="0">
                <a:solidFill>
                  <a:srgbClr val="000000"/>
                </a:solidFill>
              </a:rPr>
              <a:t>-</a:t>
            </a:r>
            <a:r>
              <a:rPr spc="31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Personas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013" y="5723449"/>
            <a:ext cx="12198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0" dirty="0">
                <a:latin typeface="Adobe Clean Light"/>
                <a:cs typeface="Adobe Clean Light"/>
              </a:rPr>
              <a:t>Content</a:t>
            </a:r>
            <a:r>
              <a:rPr sz="1600" b="0" spc="-60" dirty="0">
                <a:latin typeface="Adobe Clean Light"/>
                <a:cs typeface="Adobe Clean Light"/>
              </a:rPr>
              <a:t> </a:t>
            </a:r>
            <a:r>
              <a:rPr sz="1600" b="0" spc="-30" dirty="0">
                <a:latin typeface="Adobe Clean Light"/>
                <a:cs typeface="Adobe Clean Light"/>
              </a:rPr>
              <a:t>Model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5222" y="5723449"/>
            <a:ext cx="1463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0" dirty="0">
                <a:latin typeface="Adobe Clean Light"/>
                <a:cs typeface="Adobe Clean Light"/>
              </a:rPr>
              <a:t>Content</a:t>
            </a:r>
            <a:r>
              <a:rPr sz="1600" b="0" spc="-55" dirty="0">
                <a:latin typeface="Adobe Clean Light"/>
                <a:cs typeface="Adobe Clean Light"/>
              </a:rPr>
              <a:t> </a:t>
            </a:r>
            <a:r>
              <a:rPr sz="1600" b="0" spc="-25" dirty="0">
                <a:latin typeface="Adobe Clean Light"/>
                <a:cs typeface="Adobe Clean Light"/>
              </a:rPr>
              <a:t>Fragment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886" y="5763326"/>
            <a:ext cx="447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60" dirty="0">
                <a:latin typeface="Adobe Clean Light"/>
                <a:cs typeface="Adobe Clean Light"/>
              </a:rPr>
              <a:t>J</a:t>
            </a:r>
            <a:r>
              <a:rPr sz="1600" b="0" spc="-10" dirty="0">
                <a:latin typeface="Adobe Clean Light"/>
                <a:cs typeface="Adobe Clean Light"/>
              </a:rPr>
              <a:t>S</a:t>
            </a:r>
            <a:r>
              <a:rPr sz="1600" b="0" spc="-30" dirty="0">
                <a:latin typeface="Adobe Clean Light"/>
                <a:cs typeface="Adobe Clean Light"/>
              </a:rPr>
              <a:t>ON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7318" y="4489907"/>
            <a:ext cx="9772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5" dirty="0">
                <a:latin typeface="Adobe Clean Light"/>
                <a:cs typeface="Adobe Clean Light"/>
              </a:rPr>
              <a:t>Component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3900" y="5294771"/>
            <a:ext cx="1294130" cy="102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100"/>
              </a:spcBef>
            </a:pPr>
            <a:r>
              <a:rPr sz="1600" b="0" spc="-30" dirty="0">
                <a:latin typeface="Adobe Clean Light"/>
                <a:cs typeface="Adobe Clean Light"/>
              </a:rPr>
              <a:t>Mobile </a:t>
            </a:r>
            <a:r>
              <a:rPr sz="1600" b="0" spc="-55" dirty="0">
                <a:latin typeface="Adobe Clean Light"/>
                <a:cs typeface="Adobe Clean Light"/>
              </a:rPr>
              <a:t>App  </a:t>
            </a:r>
            <a:r>
              <a:rPr sz="1600" b="0" spc="-25" dirty="0">
                <a:latin typeface="Adobe Clean Light"/>
                <a:cs typeface="Adobe Clean Light"/>
              </a:rPr>
              <a:t>Single </a:t>
            </a:r>
            <a:r>
              <a:rPr sz="1600" b="0" spc="-45" dirty="0">
                <a:latin typeface="Adobe Clean Light"/>
                <a:cs typeface="Adobe Clean Light"/>
              </a:rPr>
              <a:t>Page</a:t>
            </a:r>
            <a:r>
              <a:rPr sz="1600" b="0" spc="-30" dirty="0">
                <a:latin typeface="Adobe Clean Light"/>
                <a:cs typeface="Adobe Clean Light"/>
              </a:rPr>
              <a:t> </a:t>
            </a:r>
            <a:r>
              <a:rPr sz="1600" b="0" spc="-55" dirty="0">
                <a:latin typeface="Adobe Clean Light"/>
                <a:cs typeface="Adobe Clean Light"/>
              </a:rPr>
              <a:t>App</a:t>
            </a:r>
            <a:endParaRPr sz="16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0" spc="-45" dirty="0">
                <a:latin typeface="Adobe Clean Light"/>
                <a:cs typeface="Adobe Clean Light"/>
              </a:rPr>
              <a:t>...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3786" y="1845564"/>
            <a:ext cx="1328927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500" y="2915412"/>
            <a:ext cx="1328927" cy="1928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4126" y="1845564"/>
            <a:ext cx="1334261" cy="1034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9968" y="1845564"/>
            <a:ext cx="2453639" cy="101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1397" y="3357372"/>
            <a:ext cx="1360931" cy="11056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54061" y="3099054"/>
            <a:ext cx="923543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73167" y="3771761"/>
            <a:ext cx="51815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50" dirty="0">
                <a:latin typeface="Adobe Clean Light"/>
                <a:cs typeface="Adobe Clean Light"/>
              </a:rPr>
              <a:t>H</a:t>
            </a:r>
            <a:r>
              <a:rPr sz="1600" b="0" spc="-70" dirty="0">
                <a:latin typeface="Adobe Clean Light"/>
                <a:cs typeface="Adobe Clean Light"/>
              </a:rPr>
              <a:t>T</a:t>
            </a:r>
            <a:r>
              <a:rPr sz="1600" b="0" spc="-35" dirty="0">
                <a:latin typeface="Adobe Clean Light"/>
                <a:cs typeface="Adobe Clean Light"/>
              </a:rPr>
              <a:t>ML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684" y="1212106"/>
            <a:ext cx="18700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dobe Clean SemiCondensed"/>
                <a:cs typeface="Adobe Clean SemiCondensed"/>
              </a:rPr>
              <a:t>1. Information</a:t>
            </a:r>
            <a:r>
              <a:rPr sz="1600" spc="25" dirty="0">
                <a:latin typeface="Adobe Clean SemiCondensed"/>
                <a:cs typeface="Adobe Clean SemiCondensed"/>
              </a:rPr>
              <a:t> </a:t>
            </a:r>
            <a:r>
              <a:rPr sz="1600" spc="-25" dirty="0">
                <a:latin typeface="Adobe Clean SemiCondensed"/>
                <a:cs typeface="Adobe Clean SemiCondensed"/>
              </a:rPr>
              <a:t>Architect</a:t>
            </a:r>
            <a:endParaRPr sz="1600">
              <a:latin typeface="Adobe Clean SemiCondensed"/>
              <a:cs typeface="Adobe Clean SemiCondense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4998" y="1212106"/>
            <a:ext cx="1439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Adobe Clean SemiCondensed"/>
                <a:cs typeface="Adobe Clean SemiCondensed"/>
              </a:rPr>
              <a:t>2. Content</a:t>
            </a:r>
            <a:r>
              <a:rPr sz="1600" spc="20" dirty="0">
                <a:latin typeface="Adobe Clean SemiCondensed"/>
                <a:cs typeface="Adobe Clean SemiCondensed"/>
              </a:rPr>
              <a:t> </a:t>
            </a:r>
            <a:r>
              <a:rPr sz="1600" spc="-40" dirty="0">
                <a:latin typeface="Adobe Clean SemiCondensed"/>
                <a:cs typeface="Adobe Clean SemiCondensed"/>
              </a:rPr>
              <a:t>Author</a:t>
            </a:r>
            <a:endParaRPr sz="1600">
              <a:latin typeface="Adobe Clean SemiCondensed"/>
              <a:cs typeface="Adobe Clean SemiCondense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96096" y="1212106"/>
            <a:ext cx="14547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Adobe Clean SemiCondensed"/>
                <a:cs typeface="Adobe Clean SemiCondensed"/>
              </a:rPr>
              <a:t>3. </a:t>
            </a:r>
            <a:r>
              <a:rPr sz="1600" spc="-50" dirty="0">
                <a:latin typeface="Adobe Clean SemiCondensed"/>
                <a:cs typeface="Adobe Clean SemiCondensed"/>
              </a:rPr>
              <a:t>AEM</a:t>
            </a:r>
            <a:r>
              <a:rPr sz="1600" spc="-235" dirty="0">
                <a:latin typeface="Adobe Clean SemiCondensed"/>
                <a:cs typeface="Adobe Clean SemiCondensed"/>
              </a:rPr>
              <a:t> </a:t>
            </a:r>
            <a:r>
              <a:rPr sz="1600" spc="-30" dirty="0">
                <a:latin typeface="Adobe Clean SemiCondensed"/>
                <a:cs typeface="Adobe Clean SemiCondensed"/>
              </a:rPr>
              <a:t>Developer</a:t>
            </a:r>
            <a:endParaRPr sz="1600">
              <a:latin typeface="Adobe Clean SemiCondensed"/>
              <a:cs typeface="Adobe Clean SemiCondense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3369" y="1248321"/>
            <a:ext cx="1753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dobe Clean SemiCondensed"/>
                <a:cs typeface="Adobe Clean SemiCondensed"/>
              </a:rPr>
              <a:t>4. AEM Web</a:t>
            </a:r>
            <a:r>
              <a:rPr sz="1600" spc="65" dirty="0">
                <a:latin typeface="Adobe Clean SemiCondensed"/>
                <a:cs typeface="Adobe Clean SemiCondensed"/>
              </a:rPr>
              <a:t> </a:t>
            </a:r>
            <a:r>
              <a:rPr sz="1600" spc="-35" dirty="0">
                <a:latin typeface="Adobe Clean SemiCondensed"/>
                <a:cs typeface="Adobe Clean SemiCondensed"/>
              </a:rPr>
              <a:t>Producer</a:t>
            </a:r>
            <a:endParaRPr sz="1600">
              <a:latin typeface="Adobe Clean SemiCondensed"/>
              <a:cs typeface="Adobe Clean SemiCondense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23369" y="3846632"/>
            <a:ext cx="1435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Adobe Clean SemiCondensed"/>
                <a:cs typeface="Adobe Clean SemiCondensed"/>
              </a:rPr>
              <a:t>5. </a:t>
            </a:r>
            <a:r>
              <a:rPr sz="1600" spc="-50" dirty="0">
                <a:latin typeface="Adobe Clean SemiCondensed"/>
                <a:cs typeface="Adobe Clean SemiCondensed"/>
              </a:rPr>
              <a:t>Web</a:t>
            </a:r>
            <a:r>
              <a:rPr sz="1600" spc="40" dirty="0">
                <a:latin typeface="Adobe Clean SemiCondensed"/>
                <a:cs typeface="Adobe Clean SemiCondensed"/>
              </a:rPr>
              <a:t> </a:t>
            </a:r>
            <a:r>
              <a:rPr sz="1600" spc="-30" dirty="0">
                <a:latin typeface="Adobe Clean SemiCondensed"/>
                <a:cs typeface="Adobe Clean SemiCondensed"/>
              </a:rPr>
              <a:t>Developer</a:t>
            </a:r>
            <a:endParaRPr sz="1600">
              <a:latin typeface="Adobe Clean SemiCondensed"/>
              <a:cs typeface="Adobe Clean SemiCondense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25733" y="4313682"/>
            <a:ext cx="415289" cy="4152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42169" y="4313682"/>
            <a:ext cx="888491" cy="3787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25761" y="4785360"/>
            <a:ext cx="862583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67771" y="4830317"/>
            <a:ext cx="486917" cy="469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20221" y="4798313"/>
            <a:ext cx="518921" cy="5189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4005" y="3820121"/>
            <a:ext cx="450850" cy="1905"/>
          </a:xfrm>
          <a:custGeom>
            <a:avLst/>
            <a:gdLst/>
            <a:ahLst/>
            <a:cxnLst/>
            <a:rect l="l" t="t" r="r" b="b"/>
            <a:pathLst>
              <a:path w="450850" h="1904">
                <a:moveTo>
                  <a:pt x="0" y="1549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71688" y="3782071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0" y="0"/>
                </a:moveTo>
                <a:lnTo>
                  <a:pt x="266" y="76200"/>
                </a:lnTo>
                <a:lnTo>
                  <a:pt x="76339" y="378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9858" y="3820121"/>
            <a:ext cx="450850" cy="1905"/>
          </a:xfrm>
          <a:custGeom>
            <a:avLst/>
            <a:gdLst/>
            <a:ahLst/>
            <a:cxnLst/>
            <a:rect l="l" t="t" r="r" b="b"/>
            <a:pathLst>
              <a:path w="450850" h="1904">
                <a:moveTo>
                  <a:pt x="0" y="1549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97540" y="3782071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0" y="0"/>
                </a:moveTo>
                <a:lnTo>
                  <a:pt x="266" y="76200"/>
                </a:lnTo>
                <a:lnTo>
                  <a:pt x="76339" y="378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07018" y="3022470"/>
            <a:ext cx="414655" cy="316230"/>
          </a:xfrm>
          <a:custGeom>
            <a:avLst/>
            <a:gdLst/>
            <a:ahLst/>
            <a:cxnLst/>
            <a:rect l="l" t="t" r="r" b="b"/>
            <a:pathLst>
              <a:path w="414654" h="316229">
                <a:moveTo>
                  <a:pt x="0" y="315620"/>
                </a:moveTo>
                <a:lnTo>
                  <a:pt x="4143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88171" y="2983997"/>
            <a:ext cx="83820" cy="76835"/>
          </a:xfrm>
          <a:custGeom>
            <a:avLst/>
            <a:gdLst/>
            <a:ahLst/>
            <a:cxnLst/>
            <a:rect l="l" t="t" r="r" b="b"/>
            <a:pathLst>
              <a:path w="83820" h="76835">
                <a:moveTo>
                  <a:pt x="83705" y="0"/>
                </a:moveTo>
                <a:lnTo>
                  <a:pt x="0" y="15862"/>
                </a:lnTo>
                <a:lnTo>
                  <a:pt x="46177" y="76479"/>
                </a:lnTo>
                <a:lnTo>
                  <a:pt x="83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30056" y="5152097"/>
            <a:ext cx="450850" cy="1905"/>
          </a:xfrm>
          <a:custGeom>
            <a:avLst/>
            <a:gdLst/>
            <a:ahLst/>
            <a:cxnLst/>
            <a:rect l="l" t="t" r="r" b="b"/>
            <a:pathLst>
              <a:path w="450850" h="1904">
                <a:moveTo>
                  <a:pt x="0" y="1549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67738" y="5114047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0" y="0"/>
                </a:moveTo>
                <a:lnTo>
                  <a:pt x="266" y="76200"/>
                </a:lnTo>
                <a:lnTo>
                  <a:pt x="76339" y="378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1964" y="4411979"/>
            <a:ext cx="928877" cy="13060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5678" y="5075694"/>
            <a:ext cx="590549" cy="5905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01520" y="5737679"/>
            <a:ext cx="4343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35" dirty="0">
                <a:latin typeface="Adobe Clean Light"/>
                <a:cs typeface="Adobe Clean Light"/>
              </a:rPr>
              <a:t>{</a:t>
            </a:r>
            <a:r>
              <a:rPr sz="1600" b="0" spc="-65" dirty="0">
                <a:latin typeface="Adobe Clean Light"/>
                <a:cs typeface="Adobe Clean Light"/>
              </a:rPr>
              <a:t>A</a:t>
            </a:r>
            <a:r>
              <a:rPr sz="1600" b="0" spc="-20" dirty="0">
                <a:latin typeface="Adobe Clean Light"/>
                <a:cs typeface="Adobe Clean Light"/>
              </a:rPr>
              <a:t>P</a:t>
            </a:r>
            <a:r>
              <a:rPr sz="1600" b="0" spc="-5" dirty="0">
                <a:latin typeface="Adobe Clean Light"/>
                <a:cs typeface="Adobe Clean Light"/>
              </a:rPr>
              <a:t>I</a:t>
            </a:r>
            <a:r>
              <a:rPr sz="1600" b="0" dirty="0">
                <a:latin typeface="Adobe Clean Light"/>
                <a:cs typeface="Adobe Clean Light"/>
              </a:rPr>
              <a:t>}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54523" y="5315165"/>
            <a:ext cx="450850" cy="1905"/>
          </a:xfrm>
          <a:custGeom>
            <a:avLst/>
            <a:gdLst/>
            <a:ahLst/>
            <a:cxnLst/>
            <a:rect l="l" t="t" r="r" b="b"/>
            <a:pathLst>
              <a:path w="450850" h="1904">
                <a:moveTo>
                  <a:pt x="0" y="1549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2206" y="5277115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0" y="0"/>
                </a:moveTo>
                <a:lnTo>
                  <a:pt x="266" y="76200"/>
                </a:lnTo>
                <a:lnTo>
                  <a:pt x="76339" y="378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86366" y="1727454"/>
            <a:ext cx="1433321" cy="13715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785435" y="3218562"/>
            <a:ext cx="81724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0" spc="-50" dirty="0">
                <a:latin typeface="Adobe Clean Light"/>
                <a:cs typeface="Adobe Clean Light"/>
              </a:rPr>
              <a:t>Web</a:t>
            </a:r>
            <a:r>
              <a:rPr sz="1600" b="0" spc="-60" dirty="0">
                <a:latin typeface="Adobe Clean Light"/>
                <a:cs typeface="Adobe Clean Light"/>
              </a:rPr>
              <a:t> </a:t>
            </a:r>
            <a:r>
              <a:rPr sz="1600" b="0" spc="-45" dirty="0">
                <a:latin typeface="Adobe Clean Light"/>
                <a:cs typeface="Adobe Clean Light"/>
              </a:rPr>
              <a:t>Page</a:t>
            </a:r>
            <a:endParaRPr sz="1600">
              <a:latin typeface="Adobe Clean Light"/>
              <a:cs typeface="Adobe Clean Ligh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81934" y="2922270"/>
            <a:ext cx="1343405" cy="19217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29</a:t>
            </a:fld>
            <a:endParaRPr spc="-3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3721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What’s </a:t>
            </a:r>
            <a:r>
              <a:rPr spc="-20" dirty="0">
                <a:solidFill>
                  <a:srgbClr val="3E3E3E"/>
                </a:solidFill>
              </a:rPr>
              <a:t>New </a:t>
            </a:r>
            <a:r>
              <a:rPr spc="-5" dirty="0">
                <a:solidFill>
                  <a:srgbClr val="3E3E3E"/>
                </a:solidFill>
              </a:rPr>
              <a:t>in </a:t>
            </a:r>
            <a:r>
              <a:rPr spc="-85" dirty="0">
                <a:solidFill>
                  <a:srgbClr val="3E3E3E"/>
                </a:solidFill>
              </a:rPr>
              <a:t>AEM</a:t>
            </a:r>
            <a:r>
              <a:rPr spc="5" dirty="0">
                <a:solidFill>
                  <a:srgbClr val="3E3E3E"/>
                </a:solidFill>
              </a:rPr>
              <a:t> </a:t>
            </a:r>
            <a:r>
              <a:rPr spc="-114" dirty="0">
                <a:solidFill>
                  <a:srgbClr val="3E3E3E"/>
                </a:solidFill>
              </a:rPr>
              <a:t>6.4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012941" y="6487622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3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7477" y="1001649"/>
            <a:ext cx="2569210" cy="725170"/>
          </a:xfrm>
          <a:prstGeom prst="rect">
            <a:avLst/>
          </a:prstGeom>
          <a:solidFill>
            <a:srgbClr val="00A4E4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300" spc="-20" dirty="0">
                <a:solidFill>
                  <a:srgbClr val="FFFFFF"/>
                </a:solidFill>
                <a:latin typeface="Adobe Clean"/>
                <a:cs typeface="Adobe Clean"/>
              </a:rPr>
              <a:t>Sites</a:t>
            </a:r>
            <a:endParaRPr sz="2300">
              <a:latin typeface="Adobe Clean"/>
              <a:cs typeface="Adobe Cle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477" y="1726310"/>
            <a:ext cx="2569210" cy="3533775"/>
          </a:xfrm>
          <a:prstGeom prst="rect">
            <a:avLst/>
          </a:prstGeom>
          <a:solidFill>
            <a:srgbClr val="CBE0F5">
              <a:alpha val="90194"/>
            </a:srgbClr>
          </a:solidFill>
        </p:spPr>
        <p:txBody>
          <a:bodyPr vert="horz" wrap="square" lIns="0" tIns="82550" rIns="0" bIns="0" rtlCol="0">
            <a:spAutoFit/>
          </a:bodyPr>
          <a:lstStyle/>
          <a:p>
            <a:pPr marL="255904" marR="984250" indent="-172085">
              <a:lnSpc>
                <a:spcPts val="1800"/>
              </a:lnSpc>
              <a:spcBef>
                <a:spcPts val="650"/>
              </a:spcBef>
              <a:buChar char="•"/>
              <a:tabLst>
                <a:tab pos="256540" algn="l"/>
              </a:tabLst>
            </a:pPr>
            <a:r>
              <a:rPr sz="1600" spc="-15" dirty="0">
                <a:latin typeface="Adobe Clean"/>
                <a:cs typeface="Adobe Clean"/>
              </a:rPr>
              <a:t>Style </a:t>
            </a:r>
            <a:r>
              <a:rPr sz="1600" spc="-20" dirty="0">
                <a:latin typeface="Adobe Clean"/>
                <a:cs typeface="Adobe Clean"/>
              </a:rPr>
              <a:t>System</a:t>
            </a:r>
            <a:r>
              <a:rPr sz="1600" spc="-75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for  </a:t>
            </a:r>
            <a:r>
              <a:rPr sz="1600" spc="-30" dirty="0">
                <a:latin typeface="Adobe Clean"/>
                <a:cs typeface="Adobe Clean"/>
              </a:rPr>
              <a:t>Components</a:t>
            </a:r>
            <a:endParaRPr sz="1600">
              <a:latin typeface="Adobe Clean"/>
              <a:cs typeface="Adobe Clean"/>
            </a:endParaRPr>
          </a:p>
          <a:p>
            <a:pPr marL="255904" marR="109220" indent="-172085">
              <a:lnSpc>
                <a:spcPct val="93900"/>
              </a:lnSpc>
              <a:spcBef>
                <a:spcPts val="265"/>
              </a:spcBef>
              <a:buChar char="•"/>
              <a:tabLst>
                <a:tab pos="256540" algn="l"/>
              </a:tabLst>
            </a:pPr>
            <a:r>
              <a:rPr sz="1600" spc="-25" dirty="0">
                <a:latin typeface="Adobe Clean"/>
                <a:cs typeface="Adobe Clean"/>
              </a:rPr>
              <a:t>Experience Fragments incl.  integration </a:t>
            </a:r>
            <a:r>
              <a:rPr sz="1600" spc="-5" dirty="0">
                <a:latin typeface="Adobe Clean"/>
                <a:cs typeface="Adobe Clean"/>
              </a:rPr>
              <a:t>with </a:t>
            </a:r>
            <a:r>
              <a:rPr sz="1600" spc="-55" dirty="0">
                <a:latin typeface="Adobe Clean"/>
                <a:cs typeface="Adobe Clean"/>
              </a:rPr>
              <a:t>Adobe  </a:t>
            </a:r>
            <a:r>
              <a:rPr sz="1600" spc="-50" dirty="0">
                <a:latin typeface="Adobe Clean"/>
                <a:cs typeface="Adobe Clean"/>
              </a:rPr>
              <a:t>Target</a:t>
            </a:r>
            <a:endParaRPr sz="1600">
              <a:latin typeface="Adobe Clean"/>
              <a:cs typeface="Adobe Clean"/>
            </a:endParaRPr>
          </a:p>
          <a:p>
            <a:pPr marL="255904" marR="778510" indent="-172085">
              <a:lnSpc>
                <a:spcPts val="1810"/>
              </a:lnSpc>
              <a:spcBef>
                <a:spcPts val="335"/>
              </a:spcBef>
              <a:buChar char="•"/>
              <a:tabLst>
                <a:tab pos="256540" algn="l"/>
              </a:tabLst>
            </a:pPr>
            <a:r>
              <a:rPr sz="1600" spc="-35" dirty="0">
                <a:latin typeface="Adobe Clean"/>
                <a:cs typeface="Adobe Clean"/>
              </a:rPr>
              <a:t>Custom Content  </a:t>
            </a:r>
            <a:r>
              <a:rPr sz="1600" spc="-25" dirty="0">
                <a:latin typeface="Adobe Clean"/>
                <a:cs typeface="Adobe Clean"/>
              </a:rPr>
              <a:t>Fragments</a:t>
            </a:r>
            <a:r>
              <a:rPr sz="1600" spc="-90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models</a:t>
            </a:r>
            <a:endParaRPr sz="1600">
              <a:latin typeface="Adobe Clean"/>
              <a:cs typeface="Adobe Clean"/>
            </a:endParaRPr>
          </a:p>
          <a:p>
            <a:pPr marL="255904" marR="173355" indent="-172085">
              <a:lnSpc>
                <a:spcPts val="1800"/>
              </a:lnSpc>
              <a:spcBef>
                <a:spcPts val="300"/>
              </a:spcBef>
              <a:buChar char="•"/>
              <a:tabLst>
                <a:tab pos="256540" algn="l"/>
              </a:tabLst>
            </a:pPr>
            <a:r>
              <a:rPr sz="1600" spc="-30" dirty="0">
                <a:solidFill>
                  <a:srgbClr val="808080"/>
                </a:solidFill>
                <a:latin typeface="Adobe Clean"/>
                <a:cs typeface="Adobe Clean"/>
              </a:rPr>
              <a:t>Single </a:t>
            </a:r>
            <a:r>
              <a:rPr sz="1600" spc="-50" dirty="0">
                <a:solidFill>
                  <a:srgbClr val="808080"/>
                </a:solidFill>
                <a:latin typeface="Adobe Clean"/>
                <a:cs typeface="Adobe Clean"/>
              </a:rPr>
              <a:t>Page </a:t>
            </a:r>
            <a:r>
              <a:rPr sz="1600" spc="-60" dirty="0">
                <a:solidFill>
                  <a:srgbClr val="808080"/>
                </a:solidFill>
                <a:latin typeface="Adobe Clean"/>
                <a:cs typeface="Adobe Clean"/>
              </a:rPr>
              <a:t>App  </a:t>
            </a:r>
            <a:r>
              <a:rPr sz="1600" spc="-30" dirty="0">
                <a:solidFill>
                  <a:srgbClr val="808080"/>
                </a:solidFill>
                <a:latin typeface="Adobe Clean"/>
                <a:cs typeface="Adobe Clean"/>
              </a:rPr>
              <a:t>Framework powered</a:t>
            </a:r>
            <a:r>
              <a:rPr sz="1600" spc="-65" dirty="0">
                <a:solidFill>
                  <a:srgbClr val="808080"/>
                </a:solidFill>
                <a:latin typeface="Adobe Clean"/>
                <a:cs typeface="Adobe Clean"/>
              </a:rPr>
              <a:t> </a:t>
            </a:r>
            <a:r>
              <a:rPr sz="1600" spc="-10" dirty="0">
                <a:solidFill>
                  <a:srgbClr val="808080"/>
                </a:solidFill>
                <a:latin typeface="Adobe Clean"/>
                <a:cs typeface="Adobe Clean"/>
              </a:rPr>
              <a:t>sites</a:t>
            </a:r>
            <a:endParaRPr sz="1600">
              <a:latin typeface="Adobe Clean"/>
              <a:cs typeface="Adobe Clean"/>
            </a:endParaRPr>
          </a:p>
          <a:p>
            <a:pPr marL="255904" marR="161290" indent="-172085">
              <a:lnSpc>
                <a:spcPts val="1800"/>
              </a:lnSpc>
              <a:spcBef>
                <a:spcPts val="305"/>
              </a:spcBef>
              <a:buChar char="•"/>
              <a:tabLst>
                <a:tab pos="256540" algn="l"/>
              </a:tabLst>
            </a:pPr>
            <a:r>
              <a:rPr sz="1600" spc="-25" dirty="0">
                <a:latin typeface="Adobe Clean"/>
                <a:cs typeface="Adobe Clean"/>
              </a:rPr>
              <a:t>Extended </a:t>
            </a:r>
            <a:r>
              <a:rPr sz="1600" spc="-20" dirty="0">
                <a:latin typeface="Adobe Clean"/>
                <a:cs typeface="Adobe Clean"/>
              </a:rPr>
              <a:t>publish </a:t>
            </a:r>
            <a:r>
              <a:rPr sz="1600" spc="-25" dirty="0">
                <a:latin typeface="Adobe Clean"/>
                <a:cs typeface="Adobe Clean"/>
              </a:rPr>
              <a:t>for </a:t>
            </a:r>
            <a:r>
              <a:rPr sz="1600" spc="-50" dirty="0">
                <a:latin typeface="Adobe Clean"/>
                <a:cs typeface="Adobe Clean"/>
              </a:rPr>
              <a:t>AEM  </a:t>
            </a:r>
            <a:r>
              <a:rPr sz="1600" spc="-25" dirty="0">
                <a:latin typeface="Adobe Clean"/>
                <a:cs typeface="Adobe Clean"/>
              </a:rPr>
              <a:t>Screens</a:t>
            </a:r>
            <a:endParaRPr sz="1600">
              <a:latin typeface="Adobe Clean"/>
              <a:cs typeface="Adobe Clean"/>
            </a:endParaRPr>
          </a:p>
          <a:p>
            <a:pPr marL="255904" marR="535940" indent="-172085">
              <a:lnSpc>
                <a:spcPts val="1800"/>
              </a:lnSpc>
              <a:spcBef>
                <a:spcPts val="309"/>
              </a:spcBef>
              <a:buChar char="•"/>
              <a:tabLst>
                <a:tab pos="256540" algn="l"/>
              </a:tabLst>
            </a:pPr>
            <a:r>
              <a:rPr sz="1600" spc="-25" dirty="0">
                <a:latin typeface="Adobe Clean"/>
                <a:cs typeface="Adobe Clean"/>
              </a:rPr>
              <a:t>Enhanced</a:t>
            </a:r>
            <a:r>
              <a:rPr sz="1600" spc="-85" dirty="0">
                <a:latin typeface="Adobe Clean"/>
                <a:cs typeface="Adobe Clean"/>
              </a:rPr>
              <a:t> </a:t>
            </a:r>
            <a:r>
              <a:rPr sz="1600" spc="-35" dirty="0">
                <a:latin typeface="Adobe Clean"/>
                <a:cs typeface="Adobe Clean"/>
              </a:rPr>
              <a:t>Translation  </a:t>
            </a:r>
            <a:r>
              <a:rPr sz="1600" spc="-25" dirty="0">
                <a:latin typeface="Adobe Clean"/>
                <a:cs typeface="Adobe Clean"/>
              </a:rPr>
              <a:t>integrations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5842" y="1001649"/>
            <a:ext cx="2569210" cy="725170"/>
          </a:xfrm>
          <a:prstGeom prst="rect">
            <a:avLst/>
          </a:prstGeom>
          <a:solidFill>
            <a:srgbClr val="8348B5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300" spc="-15" dirty="0">
                <a:solidFill>
                  <a:srgbClr val="FFFFFF"/>
                </a:solidFill>
                <a:latin typeface="Adobe Clean"/>
                <a:cs typeface="Adobe Clean"/>
              </a:rPr>
              <a:t>Assets</a:t>
            </a:r>
            <a:endParaRPr sz="2300">
              <a:latin typeface="Adobe Clean"/>
              <a:cs typeface="Adobe Cle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5842" y="1726310"/>
            <a:ext cx="2569210" cy="3533775"/>
          </a:xfrm>
          <a:prstGeom prst="rect">
            <a:avLst/>
          </a:prstGeom>
          <a:solidFill>
            <a:srgbClr val="D9CFE5">
              <a:alpha val="90194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255904" indent="-172085">
              <a:lnSpc>
                <a:spcPct val="100000"/>
              </a:lnSpc>
              <a:spcBef>
                <a:spcPts val="490"/>
              </a:spcBef>
              <a:buChar char="•"/>
              <a:tabLst>
                <a:tab pos="256540" algn="l"/>
              </a:tabLst>
            </a:pPr>
            <a:r>
              <a:rPr sz="1600" spc="-85" dirty="0">
                <a:solidFill>
                  <a:srgbClr val="808080"/>
                </a:solidFill>
                <a:latin typeface="Adobe Clean"/>
                <a:cs typeface="Adobe Clean"/>
              </a:rPr>
              <a:t>CC </a:t>
            </a:r>
            <a:r>
              <a:rPr sz="1600" spc="-20" dirty="0">
                <a:solidFill>
                  <a:srgbClr val="808080"/>
                </a:solidFill>
                <a:latin typeface="Adobe Clean"/>
                <a:cs typeface="Adobe Clean"/>
              </a:rPr>
              <a:t>In </a:t>
            </a:r>
            <a:r>
              <a:rPr sz="1600" spc="-60" dirty="0">
                <a:solidFill>
                  <a:srgbClr val="808080"/>
                </a:solidFill>
                <a:latin typeface="Adobe Clean"/>
                <a:cs typeface="Adobe Clean"/>
              </a:rPr>
              <a:t>App</a:t>
            </a:r>
            <a:r>
              <a:rPr sz="1600" spc="85" dirty="0">
                <a:solidFill>
                  <a:srgbClr val="808080"/>
                </a:solidFill>
                <a:latin typeface="Adobe Clean"/>
                <a:cs typeface="Adobe Clean"/>
              </a:rPr>
              <a:t> </a:t>
            </a:r>
            <a:r>
              <a:rPr sz="1600" spc="-25" dirty="0">
                <a:solidFill>
                  <a:srgbClr val="808080"/>
                </a:solidFill>
                <a:latin typeface="Adobe Clean"/>
                <a:cs typeface="Adobe Clean"/>
              </a:rPr>
              <a:t>Panels</a:t>
            </a:r>
            <a:endParaRPr sz="1600">
              <a:latin typeface="Adobe Clean"/>
              <a:cs typeface="Adobe Clean"/>
            </a:endParaRPr>
          </a:p>
          <a:p>
            <a:pPr marL="255904" indent="-172085">
              <a:lnSpc>
                <a:spcPct val="100000"/>
              </a:lnSpc>
              <a:spcBef>
                <a:spcPts val="180"/>
              </a:spcBef>
              <a:buChar char="•"/>
              <a:tabLst>
                <a:tab pos="256540" algn="l"/>
              </a:tabLst>
            </a:pPr>
            <a:r>
              <a:rPr sz="1600" spc="-25" dirty="0">
                <a:latin typeface="Adobe Clean"/>
                <a:cs typeface="Adobe Clean"/>
              </a:rPr>
              <a:t>Enhanced </a:t>
            </a:r>
            <a:r>
              <a:rPr sz="1600" spc="-10" dirty="0">
                <a:latin typeface="Adobe Clean"/>
                <a:cs typeface="Adobe Clean"/>
              </a:rPr>
              <a:t>Smart</a:t>
            </a:r>
            <a:r>
              <a:rPr sz="1600" spc="-15" dirty="0">
                <a:latin typeface="Adobe Clean"/>
                <a:cs typeface="Adobe Clean"/>
              </a:rPr>
              <a:t> </a:t>
            </a:r>
            <a:r>
              <a:rPr sz="1600" spc="-65" dirty="0">
                <a:latin typeface="Adobe Clean"/>
                <a:cs typeface="Adobe Clean"/>
              </a:rPr>
              <a:t>Tags</a:t>
            </a:r>
            <a:endParaRPr sz="1600">
              <a:latin typeface="Adobe Clean"/>
              <a:cs typeface="Adobe Clean"/>
            </a:endParaRPr>
          </a:p>
          <a:p>
            <a:pPr marL="255904" indent="-172085">
              <a:lnSpc>
                <a:spcPct val="100000"/>
              </a:lnSpc>
              <a:spcBef>
                <a:spcPts val="190"/>
              </a:spcBef>
              <a:buChar char="•"/>
              <a:tabLst>
                <a:tab pos="256540" algn="l"/>
              </a:tabLst>
            </a:pPr>
            <a:r>
              <a:rPr sz="1600" spc="-10" dirty="0">
                <a:latin typeface="Adobe Clean"/>
                <a:cs typeface="Adobe Clean"/>
              </a:rPr>
              <a:t>Smart </a:t>
            </a:r>
            <a:r>
              <a:rPr sz="1600" spc="-35" dirty="0">
                <a:latin typeface="Adobe Clean"/>
                <a:cs typeface="Adobe Clean"/>
              </a:rPr>
              <a:t>Translation </a:t>
            </a:r>
            <a:r>
              <a:rPr sz="1600" spc="-20" dirty="0">
                <a:latin typeface="Adobe Clean"/>
                <a:cs typeface="Adobe Clean"/>
              </a:rPr>
              <a:t>Search</a:t>
            </a:r>
            <a:endParaRPr sz="1600">
              <a:latin typeface="Adobe Clean"/>
              <a:cs typeface="Adobe Clean"/>
            </a:endParaRPr>
          </a:p>
          <a:p>
            <a:pPr marL="255904" marR="640080" indent="-172085">
              <a:lnSpc>
                <a:spcPts val="1800"/>
              </a:lnSpc>
              <a:spcBef>
                <a:spcPts val="345"/>
              </a:spcBef>
              <a:buChar char="•"/>
              <a:tabLst>
                <a:tab pos="256540" algn="l"/>
              </a:tabLst>
            </a:pPr>
            <a:r>
              <a:rPr sz="1600" spc="-10" dirty="0">
                <a:latin typeface="Adobe Clean"/>
                <a:cs typeface="Adobe Clean"/>
              </a:rPr>
              <a:t>Smart </a:t>
            </a:r>
            <a:r>
              <a:rPr sz="1600" spc="-50" dirty="0">
                <a:latin typeface="Adobe Clean"/>
                <a:cs typeface="Adobe Clean"/>
              </a:rPr>
              <a:t>Crop </a:t>
            </a:r>
            <a:r>
              <a:rPr sz="1600" spc="-45" dirty="0">
                <a:latin typeface="Adobe Clean"/>
                <a:cs typeface="Adobe Clean"/>
              </a:rPr>
              <a:t>&amp; </a:t>
            </a:r>
            <a:r>
              <a:rPr sz="1600" spc="-10" dirty="0">
                <a:latin typeface="Adobe Clean"/>
                <a:cs typeface="Adobe Clean"/>
              </a:rPr>
              <a:t>Smart  </a:t>
            </a:r>
            <a:r>
              <a:rPr sz="1600" spc="-30" dirty="0">
                <a:latin typeface="Adobe Clean"/>
                <a:cs typeface="Adobe Clean"/>
              </a:rPr>
              <a:t>Imaging</a:t>
            </a:r>
            <a:endParaRPr sz="1600">
              <a:latin typeface="Adobe Clean"/>
              <a:cs typeface="Adobe Clean"/>
            </a:endParaRPr>
          </a:p>
          <a:p>
            <a:pPr marL="255904" marR="152400" indent="-172085">
              <a:lnSpc>
                <a:spcPct val="93900"/>
              </a:lnSpc>
              <a:spcBef>
                <a:spcPts val="265"/>
              </a:spcBef>
              <a:buChar char="•"/>
              <a:tabLst>
                <a:tab pos="256540" algn="l"/>
              </a:tabLst>
            </a:pPr>
            <a:r>
              <a:rPr sz="1600" spc="-25" dirty="0">
                <a:latin typeface="Adobe Clean"/>
                <a:cs typeface="Adobe Clean"/>
              </a:rPr>
              <a:t>Metadata </a:t>
            </a:r>
            <a:r>
              <a:rPr sz="1600" spc="-20" dirty="0">
                <a:latin typeface="Adobe Clean"/>
                <a:cs typeface="Adobe Clean"/>
              </a:rPr>
              <a:t>Enhancements  </a:t>
            </a:r>
            <a:r>
              <a:rPr sz="1600" spc="-30" dirty="0">
                <a:latin typeface="Adobe Clean"/>
                <a:cs typeface="Adobe Clean"/>
              </a:rPr>
              <a:t>(Cascade/Contextual, </a:t>
            </a:r>
            <a:r>
              <a:rPr sz="1600" spc="-35" dirty="0">
                <a:latin typeface="Adobe Clean"/>
                <a:cs typeface="Adobe Clean"/>
              </a:rPr>
              <a:t>Bulk  </a:t>
            </a:r>
            <a:r>
              <a:rPr sz="1600" spc="-20" dirty="0">
                <a:latin typeface="Adobe Clean"/>
                <a:cs typeface="Adobe Clean"/>
              </a:rPr>
              <a:t>Import </a:t>
            </a:r>
            <a:r>
              <a:rPr sz="1600" spc="-45" dirty="0">
                <a:latin typeface="Adobe Clean"/>
                <a:cs typeface="Adobe Clean"/>
              </a:rPr>
              <a:t>&amp;</a:t>
            </a:r>
            <a:r>
              <a:rPr sz="1600" spc="-5" dirty="0">
                <a:latin typeface="Adobe Clean"/>
                <a:cs typeface="Adobe Clean"/>
              </a:rPr>
              <a:t> </a:t>
            </a:r>
            <a:r>
              <a:rPr sz="1600" spc="-15" dirty="0">
                <a:latin typeface="Adobe Clean"/>
                <a:cs typeface="Adobe Clean"/>
              </a:rPr>
              <a:t>Export)</a:t>
            </a:r>
            <a:endParaRPr sz="1600">
              <a:latin typeface="Adobe Clean"/>
              <a:cs typeface="Adobe Clean"/>
            </a:endParaRPr>
          </a:p>
          <a:p>
            <a:pPr marL="255904" marR="335280" indent="-172085">
              <a:lnSpc>
                <a:spcPts val="1810"/>
              </a:lnSpc>
              <a:spcBef>
                <a:spcPts val="330"/>
              </a:spcBef>
              <a:buChar char="•"/>
              <a:tabLst>
                <a:tab pos="256540" algn="l"/>
              </a:tabLst>
            </a:pPr>
            <a:r>
              <a:rPr sz="1600" spc="-20" dirty="0">
                <a:latin typeface="Adobe Clean"/>
                <a:cs typeface="Adobe Clean"/>
              </a:rPr>
              <a:t>Usability Improvements  </a:t>
            </a:r>
            <a:r>
              <a:rPr sz="1600" spc="-25" dirty="0">
                <a:latin typeface="Adobe Clean"/>
                <a:cs typeface="Adobe Clean"/>
              </a:rPr>
              <a:t>(Browse,</a:t>
            </a:r>
            <a:r>
              <a:rPr sz="1600" spc="-15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Search)</a:t>
            </a:r>
            <a:endParaRPr sz="1600">
              <a:latin typeface="Adobe Clean"/>
              <a:cs typeface="Adobe Clean"/>
            </a:endParaRPr>
          </a:p>
          <a:p>
            <a:pPr marL="255904" indent="-172085">
              <a:lnSpc>
                <a:spcPct val="100000"/>
              </a:lnSpc>
              <a:spcBef>
                <a:spcPts val="135"/>
              </a:spcBef>
              <a:buChar char="•"/>
              <a:tabLst>
                <a:tab pos="256540" algn="l"/>
              </a:tabLst>
            </a:pPr>
            <a:r>
              <a:rPr sz="1600" spc="-30" dirty="0">
                <a:latin typeface="Adobe Clean"/>
                <a:cs typeface="Adobe Clean"/>
              </a:rPr>
              <a:t>Reporting</a:t>
            </a:r>
            <a:r>
              <a:rPr sz="1600" spc="-60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Enhancements</a:t>
            </a:r>
            <a:endParaRPr sz="1600">
              <a:latin typeface="Adobe Clean"/>
              <a:cs typeface="Adobe Clean"/>
            </a:endParaRPr>
          </a:p>
          <a:p>
            <a:pPr marL="255904" marR="1093470" indent="-172085">
              <a:lnSpc>
                <a:spcPts val="1800"/>
              </a:lnSpc>
              <a:spcBef>
                <a:spcPts val="345"/>
              </a:spcBef>
              <a:buChar char="•"/>
              <a:tabLst>
                <a:tab pos="256540" algn="l"/>
              </a:tabLst>
            </a:pPr>
            <a:r>
              <a:rPr sz="1600" spc="-30" dirty="0">
                <a:latin typeface="Adobe Clean"/>
                <a:cs typeface="Adobe Clean"/>
              </a:rPr>
              <a:t>Brand </a:t>
            </a:r>
            <a:r>
              <a:rPr sz="1600" spc="-15" dirty="0">
                <a:latin typeface="Adobe Clean"/>
                <a:cs typeface="Adobe Clean"/>
              </a:rPr>
              <a:t>Portal  </a:t>
            </a:r>
            <a:r>
              <a:rPr sz="1600" spc="-25" dirty="0">
                <a:latin typeface="Adobe Clean"/>
                <a:cs typeface="Adobe Clean"/>
              </a:rPr>
              <a:t>I</a:t>
            </a:r>
            <a:r>
              <a:rPr sz="1600" spc="-20" dirty="0">
                <a:latin typeface="Adobe Clean"/>
                <a:cs typeface="Adobe Clean"/>
              </a:rPr>
              <a:t>m</a:t>
            </a:r>
            <a:r>
              <a:rPr sz="1600" spc="-45" dirty="0">
                <a:latin typeface="Adobe Clean"/>
                <a:cs typeface="Adobe Clean"/>
              </a:rPr>
              <a:t>p</a:t>
            </a:r>
            <a:r>
              <a:rPr sz="1600" spc="-15" dirty="0">
                <a:latin typeface="Adobe Clean"/>
                <a:cs typeface="Adobe Clean"/>
              </a:rPr>
              <a:t>r</a:t>
            </a:r>
            <a:r>
              <a:rPr sz="1600" spc="-45" dirty="0">
                <a:latin typeface="Adobe Clean"/>
                <a:cs typeface="Adobe Clean"/>
              </a:rPr>
              <a:t>o</a:t>
            </a:r>
            <a:r>
              <a:rPr sz="1600" spc="-10" dirty="0">
                <a:latin typeface="Adobe Clean"/>
                <a:cs typeface="Adobe Clean"/>
              </a:rPr>
              <a:t>v</a:t>
            </a:r>
            <a:r>
              <a:rPr sz="1600" spc="-20" dirty="0">
                <a:latin typeface="Adobe Clean"/>
                <a:cs typeface="Adobe Clean"/>
              </a:rPr>
              <a:t>e</a:t>
            </a:r>
            <a:r>
              <a:rPr sz="1600" spc="-40" dirty="0">
                <a:latin typeface="Adobe Clean"/>
                <a:cs typeface="Adobe Clean"/>
              </a:rPr>
              <a:t>m</a:t>
            </a:r>
            <a:r>
              <a:rPr sz="1600" spc="-25" dirty="0">
                <a:latin typeface="Adobe Clean"/>
                <a:cs typeface="Adobe Clean"/>
              </a:rPr>
              <a:t>en</a:t>
            </a:r>
            <a:r>
              <a:rPr sz="1600" spc="25" dirty="0">
                <a:latin typeface="Adobe Clean"/>
                <a:cs typeface="Adobe Clean"/>
              </a:rPr>
              <a:t>t</a:t>
            </a:r>
            <a:r>
              <a:rPr sz="1600" spc="-10" dirty="0">
                <a:latin typeface="Adobe Clean"/>
                <a:cs typeface="Adobe Clean"/>
              </a:rPr>
              <a:t>s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4209" y="1001649"/>
            <a:ext cx="2569845" cy="725170"/>
          </a:xfrm>
          <a:prstGeom prst="rect">
            <a:avLst/>
          </a:prstGeom>
          <a:solidFill>
            <a:srgbClr val="FBB034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300" spc="-40" dirty="0">
                <a:solidFill>
                  <a:srgbClr val="FFFFFF"/>
                </a:solidFill>
                <a:latin typeface="Adobe Clean"/>
                <a:cs typeface="Adobe Clean"/>
              </a:rPr>
              <a:t>Forms</a:t>
            </a:r>
            <a:endParaRPr sz="2300">
              <a:latin typeface="Adobe Clean"/>
              <a:cs typeface="Adobe Cle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4209" y="1726310"/>
            <a:ext cx="2569845" cy="3533775"/>
          </a:xfrm>
          <a:prstGeom prst="rect">
            <a:avLst/>
          </a:prstGeom>
          <a:solidFill>
            <a:srgbClr val="FDE4CD">
              <a:alpha val="90194"/>
            </a:srgbClr>
          </a:solidFill>
        </p:spPr>
        <p:txBody>
          <a:bodyPr vert="horz" wrap="square" lIns="0" tIns="77470" rIns="0" bIns="0" rtlCol="0">
            <a:spAutoFit/>
          </a:bodyPr>
          <a:lstStyle/>
          <a:p>
            <a:pPr marL="256540" marR="306070" indent="-172085">
              <a:lnSpc>
                <a:spcPct val="93900"/>
              </a:lnSpc>
              <a:spcBef>
                <a:spcPts val="610"/>
              </a:spcBef>
              <a:buChar char="•"/>
              <a:tabLst>
                <a:tab pos="257175" algn="l"/>
              </a:tabLst>
            </a:pPr>
            <a:r>
              <a:rPr sz="1600" spc="-20" dirty="0">
                <a:latin typeface="Adobe Clean"/>
                <a:cs typeface="Adobe Clean"/>
              </a:rPr>
              <a:t>Multi-channel</a:t>
            </a:r>
            <a:r>
              <a:rPr sz="1600" spc="-75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authoring  </a:t>
            </a:r>
            <a:r>
              <a:rPr sz="1600" spc="-35" dirty="0">
                <a:latin typeface="Adobe Clean"/>
                <a:cs typeface="Adobe Clean"/>
              </a:rPr>
              <a:t>of </a:t>
            </a:r>
            <a:r>
              <a:rPr sz="1600" spc="-25" dirty="0">
                <a:latin typeface="Adobe Clean"/>
                <a:cs typeface="Adobe Clean"/>
              </a:rPr>
              <a:t>customer  communications</a:t>
            </a:r>
            <a:endParaRPr sz="1600">
              <a:latin typeface="Adobe Clean"/>
              <a:cs typeface="Adobe Clean"/>
            </a:endParaRPr>
          </a:p>
          <a:p>
            <a:pPr marL="256540" marR="156210" indent="-172085">
              <a:lnSpc>
                <a:spcPts val="1810"/>
              </a:lnSpc>
              <a:spcBef>
                <a:spcPts val="330"/>
              </a:spcBef>
              <a:buChar char="•"/>
              <a:tabLst>
                <a:tab pos="257175" algn="l"/>
              </a:tabLst>
            </a:pPr>
            <a:r>
              <a:rPr sz="1600" spc="-25" dirty="0">
                <a:solidFill>
                  <a:srgbClr val="808080"/>
                </a:solidFill>
                <a:latin typeface="Adobe Clean"/>
                <a:cs typeface="Adobe Clean"/>
              </a:rPr>
              <a:t>Forms </a:t>
            </a:r>
            <a:r>
              <a:rPr sz="1600" spc="-30" dirty="0">
                <a:solidFill>
                  <a:srgbClr val="808080"/>
                </a:solidFill>
                <a:latin typeface="Adobe Clean"/>
                <a:cs typeface="Adobe Clean"/>
              </a:rPr>
              <a:t>Conversion </a:t>
            </a:r>
            <a:r>
              <a:rPr sz="1600" spc="-25" dirty="0">
                <a:solidFill>
                  <a:srgbClr val="808080"/>
                </a:solidFill>
                <a:latin typeface="Adobe Clean"/>
                <a:cs typeface="Adobe Clean"/>
              </a:rPr>
              <a:t>at </a:t>
            </a:r>
            <a:r>
              <a:rPr sz="1600" spc="-20" dirty="0">
                <a:solidFill>
                  <a:srgbClr val="808080"/>
                </a:solidFill>
                <a:latin typeface="Adobe Clean"/>
                <a:cs typeface="Adobe Clean"/>
              </a:rPr>
              <a:t>scale  using</a:t>
            </a:r>
            <a:r>
              <a:rPr sz="1600" spc="-10" dirty="0">
                <a:solidFill>
                  <a:srgbClr val="808080"/>
                </a:solidFill>
                <a:latin typeface="Adobe Clean"/>
                <a:cs typeface="Adobe Clean"/>
              </a:rPr>
              <a:t> </a:t>
            </a:r>
            <a:r>
              <a:rPr sz="1600" spc="-60" dirty="0">
                <a:solidFill>
                  <a:srgbClr val="808080"/>
                </a:solidFill>
                <a:latin typeface="Adobe Clean"/>
                <a:cs typeface="Adobe Clean"/>
              </a:rPr>
              <a:t>AI</a:t>
            </a:r>
            <a:endParaRPr sz="1600">
              <a:latin typeface="Adobe Clean"/>
              <a:cs typeface="Adobe Clean"/>
            </a:endParaRPr>
          </a:p>
          <a:p>
            <a:pPr marL="256540" marR="1054735" indent="-172085">
              <a:lnSpc>
                <a:spcPts val="1810"/>
              </a:lnSpc>
              <a:spcBef>
                <a:spcPts val="285"/>
              </a:spcBef>
              <a:buChar char="•"/>
              <a:tabLst>
                <a:tab pos="257175" algn="l"/>
              </a:tabLst>
            </a:pPr>
            <a:r>
              <a:rPr sz="1600" spc="-25" dirty="0">
                <a:latin typeface="Adobe Clean"/>
                <a:cs typeface="Adobe Clean"/>
              </a:rPr>
              <a:t>Enhanced</a:t>
            </a:r>
            <a:r>
              <a:rPr sz="1600" spc="-80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Data  integrations</a:t>
            </a:r>
            <a:endParaRPr sz="1600">
              <a:latin typeface="Adobe Clean"/>
              <a:cs typeface="Adobe Clean"/>
            </a:endParaRPr>
          </a:p>
          <a:p>
            <a:pPr marL="256540" marR="302260" indent="-172085">
              <a:lnSpc>
                <a:spcPct val="93900"/>
              </a:lnSpc>
              <a:spcBef>
                <a:spcPts val="260"/>
              </a:spcBef>
              <a:buChar char="•"/>
              <a:tabLst>
                <a:tab pos="257175" algn="l"/>
              </a:tabLst>
            </a:pPr>
            <a:r>
              <a:rPr sz="1600" spc="-20" dirty="0">
                <a:latin typeface="Adobe Clean"/>
                <a:cs typeface="Adobe Clean"/>
              </a:rPr>
              <a:t>Simplified </a:t>
            </a:r>
            <a:r>
              <a:rPr sz="1600" spc="-15" dirty="0">
                <a:latin typeface="Adobe Clean"/>
                <a:cs typeface="Adobe Clean"/>
              </a:rPr>
              <a:t>authoring,  </a:t>
            </a:r>
            <a:r>
              <a:rPr sz="1600" spc="-25" dirty="0">
                <a:latin typeface="Adobe Clean"/>
                <a:cs typeface="Adobe Clean"/>
              </a:rPr>
              <a:t>Enhanced </a:t>
            </a:r>
            <a:r>
              <a:rPr sz="1600" spc="-20" dirty="0">
                <a:latin typeface="Adobe Clean"/>
                <a:cs typeface="Adobe Clean"/>
              </a:rPr>
              <a:t>workflow </a:t>
            </a:r>
            <a:r>
              <a:rPr sz="1600" spc="-25" dirty="0">
                <a:latin typeface="Adobe Clean"/>
                <a:cs typeface="Adobe Clean"/>
              </a:rPr>
              <a:t>and  configurations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3336" y="1001649"/>
            <a:ext cx="2569210" cy="725170"/>
          </a:xfrm>
          <a:prstGeom prst="rect">
            <a:avLst/>
          </a:prstGeom>
          <a:solidFill>
            <a:srgbClr val="FFDD00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600"/>
              </a:spcBef>
            </a:pPr>
            <a:r>
              <a:rPr sz="2300" spc="-45" dirty="0">
                <a:solidFill>
                  <a:srgbClr val="FFFFFF"/>
                </a:solidFill>
                <a:latin typeface="Adobe Clean"/>
                <a:cs typeface="Adobe Clean"/>
              </a:rPr>
              <a:t>Managed</a:t>
            </a:r>
            <a:r>
              <a:rPr sz="2300" spc="-20" dirty="0">
                <a:solidFill>
                  <a:srgbClr val="FFFFFF"/>
                </a:solidFill>
                <a:latin typeface="Adobe Clean"/>
                <a:cs typeface="Adobe Clean"/>
              </a:rPr>
              <a:t> Services</a:t>
            </a:r>
            <a:endParaRPr sz="2300">
              <a:latin typeface="Adobe Clean"/>
              <a:cs typeface="Adobe Cle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3336" y="1726310"/>
            <a:ext cx="2569210" cy="3533775"/>
          </a:xfrm>
          <a:prstGeom prst="rect">
            <a:avLst/>
          </a:prstGeom>
          <a:solidFill>
            <a:srgbClr val="FFF2CB">
              <a:alpha val="90194"/>
            </a:srgbClr>
          </a:solidFill>
        </p:spPr>
        <p:txBody>
          <a:bodyPr vert="horz" wrap="square" lIns="0" tIns="62230" rIns="0" bIns="0" rtlCol="0">
            <a:spAutoFit/>
          </a:bodyPr>
          <a:lstStyle/>
          <a:p>
            <a:pPr marL="255904" indent="-172085">
              <a:lnSpc>
                <a:spcPct val="100000"/>
              </a:lnSpc>
              <a:spcBef>
                <a:spcPts val="490"/>
              </a:spcBef>
              <a:buChar char="•"/>
              <a:tabLst>
                <a:tab pos="256540" algn="l"/>
              </a:tabLst>
            </a:pPr>
            <a:r>
              <a:rPr sz="1600" spc="-65" dirty="0">
                <a:latin typeface="Adobe Clean"/>
                <a:cs typeface="Adobe Clean"/>
              </a:rPr>
              <a:t>AWS </a:t>
            </a:r>
            <a:r>
              <a:rPr sz="1600" spc="-45" dirty="0">
                <a:latin typeface="Adobe Clean"/>
                <a:cs typeface="Adobe Clean"/>
              </a:rPr>
              <a:t>&amp; </a:t>
            </a:r>
            <a:r>
              <a:rPr sz="1600" spc="-30" dirty="0">
                <a:latin typeface="Adobe Clean"/>
                <a:cs typeface="Adobe Clean"/>
              </a:rPr>
              <a:t>Azure</a:t>
            </a:r>
            <a:r>
              <a:rPr sz="1600" spc="85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support</a:t>
            </a:r>
            <a:endParaRPr sz="1600">
              <a:latin typeface="Adobe Clean"/>
              <a:cs typeface="Adobe Clean"/>
            </a:endParaRPr>
          </a:p>
          <a:p>
            <a:pPr marL="255904" marR="299720" indent="-172085">
              <a:lnSpc>
                <a:spcPts val="1810"/>
              </a:lnSpc>
              <a:spcBef>
                <a:spcPts val="335"/>
              </a:spcBef>
              <a:buChar char="•"/>
              <a:tabLst>
                <a:tab pos="256540" algn="l"/>
              </a:tabLst>
            </a:pPr>
            <a:r>
              <a:rPr sz="1600" spc="-30" dirty="0">
                <a:latin typeface="Adobe Clean"/>
                <a:cs typeface="Adobe Clean"/>
              </a:rPr>
              <a:t>Continuous Integration </a:t>
            </a:r>
            <a:r>
              <a:rPr sz="1600" spc="-5" dirty="0">
                <a:latin typeface="Adobe Clean"/>
                <a:cs typeface="Adobe Clean"/>
              </a:rPr>
              <a:t>/  </a:t>
            </a:r>
            <a:r>
              <a:rPr sz="1600" spc="-30" dirty="0">
                <a:latin typeface="Adobe Clean"/>
                <a:cs typeface="Adobe Clean"/>
              </a:rPr>
              <a:t>Continuous</a:t>
            </a:r>
            <a:r>
              <a:rPr sz="1600" spc="-25" dirty="0">
                <a:latin typeface="Adobe Clean"/>
                <a:cs typeface="Adobe Clean"/>
              </a:rPr>
              <a:t> </a:t>
            </a:r>
            <a:r>
              <a:rPr sz="1600" spc="-15" dirty="0">
                <a:latin typeface="Adobe Clean"/>
                <a:cs typeface="Adobe Clean"/>
              </a:rPr>
              <a:t>Delivery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35"/>
              </a:spcBef>
              <a:buChar char="•"/>
              <a:tabLst>
                <a:tab pos="427990" algn="l"/>
              </a:tabLst>
            </a:pPr>
            <a:r>
              <a:rPr sz="1600" spc="-15" dirty="0">
                <a:latin typeface="Adobe Clean"/>
                <a:cs typeface="Adobe Clean"/>
              </a:rPr>
              <a:t>Infrastructure </a:t>
            </a:r>
            <a:r>
              <a:rPr sz="1600" spc="-45" dirty="0">
                <a:latin typeface="Adobe Clean"/>
                <a:cs typeface="Adobe Clean"/>
              </a:rPr>
              <a:t>&amp;</a:t>
            </a:r>
            <a:r>
              <a:rPr sz="1600" spc="-20" dirty="0">
                <a:latin typeface="Adobe Clean"/>
                <a:cs typeface="Adobe Clean"/>
              </a:rPr>
              <a:t> </a:t>
            </a:r>
            <a:r>
              <a:rPr sz="1600" spc="-25" dirty="0">
                <a:latin typeface="Adobe Clean"/>
                <a:cs typeface="Adobe Clean"/>
              </a:rPr>
              <a:t>tools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85"/>
              </a:spcBef>
              <a:buChar char="•"/>
              <a:tabLst>
                <a:tab pos="427990" algn="l"/>
              </a:tabLst>
            </a:pPr>
            <a:r>
              <a:rPr sz="1600" spc="-50" dirty="0">
                <a:latin typeface="Adobe Clean"/>
                <a:cs typeface="Adobe Clean"/>
              </a:rPr>
              <a:t>CI/CD </a:t>
            </a:r>
            <a:r>
              <a:rPr sz="1600" spc="-30" dirty="0">
                <a:latin typeface="Adobe Clean"/>
                <a:cs typeface="Adobe Clean"/>
              </a:rPr>
              <a:t>pipeline</a:t>
            </a:r>
            <a:r>
              <a:rPr sz="1600" spc="30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setup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85"/>
              </a:spcBef>
              <a:buChar char="•"/>
              <a:tabLst>
                <a:tab pos="427990" algn="l"/>
              </a:tabLst>
            </a:pPr>
            <a:r>
              <a:rPr sz="1600" spc="-55" dirty="0">
                <a:latin typeface="Adobe Clean"/>
                <a:cs typeface="Adobe Clean"/>
              </a:rPr>
              <a:t>Code</a:t>
            </a:r>
            <a:r>
              <a:rPr sz="1600" spc="-15" dirty="0">
                <a:latin typeface="Adobe Clean"/>
                <a:cs typeface="Adobe Clean"/>
              </a:rPr>
              <a:t> inspection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80"/>
              </a:spcBef>
              <a:buChar char="•"/>
              <a:tabLst>
                <a:tab pos="427990" algn="l"/>
              </a:tabLst>
            </a:pPr>
            <a:r>
              <a:rPr sz="1600" spc="-20" dirty="0">
                <a:latin typeface="Adobe Clean"/>
                <a:cs typeface="Adobe Clean"/>
              </a:rPr>
              <a:t>Functional</a:t>
            </a:r>
            <a:r>
              <a:rPr sz="1600" spc="-25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testing</a:t>
            </a:r>
            <a:endParaRPr sz="1600">
              <a:latin typeface="Adobe Clean"/>
              <a:cs typeface="Adobe Clean"/>
            </a:endParaRPr>
          </a:p>
          <a:p>
            <a:pPr marL="427355" marR="584835" lvl="1" indent="-172085">
              <a:lnSpc>
                <a:spcPts val="1800"/>
              </a:lnSpc>
              <a:spcBef>
                <a:spcPts val="350"/>
              </a:spcBef>
              <a:buChar char="•"/>
              <a:tabLst>
                <a:tab pos="427990" algn="l"/>
              </a:tabLst>
            </a:pPr>
            <a:r>
              <a:rPr sz="1600" spc="-40" dirty="0">
                <a:latin typeface="Adobe Clean"/>
                <a:cs typeface="Adobe Clean"/>
              </a:rPr>
              <a:t>Pe</a:t>
            </a:r>
            <a:r>
              <a:rPr sz="1600" spc="50" dirty="0">
                <a:latin typeface="Adobe Clean"/>
                <a:cs typeface="Adobe Clean"/>
              </a:rPr>
              <a:t>r</a:t>
            </a:r>
            <a:r>
              <a:rPr sz="1600" spc="5" dirty="0">
                <a:latin typeface="Adobe Clean"/>
                <a:cs typeface="Adobe Clean"/>
              </a:rPr>
              <a:t>f</a:t>
            </a:r>
            <a:r>
              <a:rPr sz="1600" spc="-55" dirty="0">
                <a:latin typeface="Adobe Clean"/>
                <a:cs typeface="Adobe Clean"/>
              </a:rPr>
              <a:t>o</a:t>
            </a:r>
            <a:r>
              <a:rPr sz="1600" spc="-20" dirty="0">
                <a:latin typeface="Adobe Clean"/>
                <a:cs typeface="Adobe Clean"/>
              </a:rPr>
              <a:t>rma</a:t>
            </a:r>
            <a:r>
              <a:rPr sz="1600" spc="-25" dirty="0">
                <a:latin typeface="Adobe Clean"/>
                <a:cs typeface="Adobe Clean"/>
              </a:rPr>
              <a:t>nc</a:t>
            </a:r>
            <a:r>
              <a:rPr sz="1600" spc="-45" dirty="0">
                <a:latin typeface="Adobe Clean"/>
                <a:cs typeface="Adobe Clean"/>
              </a:rPr>
              <a:t>e</a:t>
            </a:r>
            <a:r>
              <a:rPr sz="1600" spc="-25" dirty="0">
                <a:latin typeface="Adobe Clean"/>
                <a:cs typeface="Adobe Clean"/>
              </a:rPr>
              <a:t>/</a:t>
            </a:r>
            <a:r>
              <a:rPr sz="1600" spc="-30" dirty="0">
                <a:latin typeface="Adobe Clean"/>
                <a:cs typeface="Adobe Clean"/>
              </a:rPr>
              <a:t>L</a:t>
            </a:r>
            <a:r>
              <a:rPr sz="1600" spc="-45" dirty="0">
                <a:latin typeface="Adobe Clean"/>
                <a:cs typeface="Adobe Clean"/>
              </a:rPr>
              <a:t>o</a:t>
            </a:r>
            <a:r>
              <a:rPr sz="1600" spc="-25" dirty="0">
                <a:latin typeface="Adobe Clean"/>
                <a:cs typeface="Adobe Clean"/>
              </a:rPr>
              <a:t>a</a:t>
            </a:r>
            <a:r>
              <a:rPr sz="1600" spc="-30" dirty="0">
                <a:latin typeface="Adobe Clean"/>
                <a:cs typeface="Adobe Clean"/>
              </a:rPr>
              <a:t>d  </a:t>
            </a:r>
            <a:r>
              <a:rPr sz="1600" spc="-25" dirty="0">
                <a:latin typeface="Adobe Clean"/>
                <a:cs typeface="Adobe Clean"/>
              </a:rPr>
              <a:t>testing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45"/>
              </a:spcBef>
              <a:buChar char="•"/>
              <a:tabLst>
                <a:tab pos="427990" algn="l"/>
              </a:tabLst>
            </a:pPr>
            <a:r>
              <a:rPr sz="1600" spc="-15" dirty="0">
                <a:latin typeface="Adobe Clean"/>
                <a:cs typeface="Adobe Clean"/>
              </a:rPr>
              <a:t>Security</a:t>
            </a:r>
            <a:r>
              <a:rPr sz="1600" spc="-10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testing</a:t>
            </a:r>
            <a:endParaRPr sz="1600">
              <a:latin typeface="Adobe Clean"/>
              <a:cs typeface="Adobe Clean"/>
            </a:endParaRPr>
          </a:p>
          <a:p>
            <a:pPr marL="427355" lvl="1" indent="-172085">
              <a:lnSpc>
                <a:spcPct val="100000"/>
              </a:lnSpc>
              <a:spcBef>
                <a:spcPts val="180"/>
              </a:spcBef>
              <a:buChar char="•"/>
              <a:tabLst>
                <a:tab pos="427990" algn="l"/>
              </a:tabLst>
            </a:pPr>
            <a:r>
              <a:rPr sz="1600" spc="-25" dirty="0">
                <a:latin typeface="Adobe Clean"/>
                <a:cs typeface="Adobe Clean"/>
              </a:rPr>
              <a:t>Graphical </a:t>
            </a:r>
            <a:r>
              <a:rPr sz="1600" spc="-35" dirty="0">
                <a:latin typeface="Adobe Clean"/>
                <a:cs typeface="Adobe Clean"/>
              </a:rPr>
              <a:t>User</a:t>
            </a:r>
            <a:r>
              <a:rPr sz="1600" spc="-10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Interface</a:t>
            </a:r>
            <a:endParaRPr sz="1600">
              <a:latin typeface="Adobe Clean"/>
              <a:cs typeface="Adobe Cle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524" y="5368290"/>
            <a:ext cx="11363960" cy="2921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35" dirty="0">
                <a:solidFill>
                  <a:srgbClr val="FFFFFF"/>
                </a:solidFill>
                <a:latin typeface="Adobe Clean"/>
                <a:cs typeface="Adobe Clean"/>
              </a:rPr>
              <a:t>Foundation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2524" y="5660135"/>
            <a:ext cx="11363960" cy="6261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808480" marR="2188845">
              <a:lnSpc>
                <a:spcPct val="100000"/>
              </a:lnSpc>
              <a:spcBef>
                <a:spcPts val="310"/>
              </a:spcBef>
            </a:pPr>
            <a:r>
              <a:rPr sz="1600" spc="-30" dirty="0">
                <a:latin typeface="Adobe Clean"/>
                <a:cs typeface="Adobe Clean"/>
              </a:rPr>
              <a:t>Minor </a:t>
            </a:r>
            <a:r>
              <a:rPr sz="1600" spc="-25" dirty="0">
                <a:latin typeface="Adobe Clean"/>
                <a:cs typeface="Adobe Clean"/>
              </a:rPr>
              <a:t>touch </a:t>
            </a:r>
            <a:r>
              <a:rPr sz="1600" spc="-35" dirty="0">
                <a:latin typeface="Adobe Clean"/>
                <a:cs typeface="Adobe Clean"/>
              </a:rPr>
              <a:t>upgrade </a:t>
            </a:r>
            <a:r>
              <a:rPr sz="1600" spc="-30" dirty="0">
                <a:latin typeface="Adobe Clean"/>
                <a:cs typeface="Adobe Clean"/>
              </a:rPr>
              <a:t>(6.3), </a:t>
            </a:r>
            <a:r>
              <a:rPr sz="1600" spc="-25" dirty="0">
                <a:latin typeface="Adobe Clean"/>
                <a:cs typeface="Adobe Clean"/>
              </a:rPr>
              <a:t>Online </a:t>
            </a:r>
            <a:r>
              <a:rPr sz="1600" spc="-80" dirty="0">
                <a:latin typeface="Adobe Clean"/>
                <a:cs typeface="Adobe Clean"/>
              </a:rPr>
              <a:t>Tar </a:t>
            </a:r>
            <a:r>
              <a:rPr sz="1600" spc="-25" dirty="0">
                <a:latin typeface="Adobe Clean"/>
                <a:cs typeface="Adobe Clean"/>
              </a:rPr>
              <a:t>Revision </a:t>
            </a:r>
            <a:r>
              <a:rPr sz="1600" spc="-35" dirty="0">
                <a:latin typeface="Adobe Clean"/>
                <a:cs typeface="Adobe Clean"/>
              </a:rPr>
              <a:t>Clean-up </a:t>
            </a:r>
            <a:r>
              <a:rPr sz="1600" spc="-25" dirty="0">
                <a:latin typeface="Adobe Clean"/>
                <a:cs typeface="Adobe Clean"/>
              </a:rPr>
              <a:t>performance, </a:t>
            </a:r>
            <a:r>
              <a:rPr sz="1600" spc="-30" dirty="0">
                <a:latin typeface="Adobe Clean"/>
                <a:cs typeface="Adobe Clean"/>
              </a:rPr>
              <a:t>Indexing </a:t>
            </a:r>
            <a:r>
              <a:rPr sz="1600" spc="-20" dirty="0">
                <a:latin typeface="Adobe Clean"/>
                <a:cs typeface="Adobe Clean"/>
              </a:rPr>
              <a:t>resilience  </a:t>
            </a:r>
            <a:r>
              <a:rPr sz="1600" spc="-25" dirty="0">
                <a:latin typeface="Adobe Clean"/>
                <a:cs typeface="Adobe Clean"/>
              </a:rPr>
              <a:t>and lower </a:t>
            </a:r>
            <a:r>
              <a:rPr sz="1600" spc="-15" dirty="0">
                <a:latin typeface="Adobe Clean"/>
                <a:cs typeface="Adobe Clean"/>
              </a:rPr>
              <a:t>impact, </a:t>
            </a:r>
            <a:r>
              <a:rPr sz="1600" spc="-25" dirty="0">
                <a:latin typeface="Adobe Clean"/>
                <a:cs typeface="Adobe Clean"/>
              </a:rPr>
              <a:t>Maintenance </a:t>
            </a:r>
            <a:r>
              <a:rPr sz="1600" spc="-45" dirty="0">
                <a:latin typeface="Adobe Clean"/>
                <a:cs typeface="Adobe Clean"/>
              </a:rPr>
              <a:t>&amp; </a:t>
            </a:r>
            <a:r>
              <a:rPr sz="1600" spc="-30" dirty="0">
                <a:latin typeface="Adobe Clean"/>
                <a:cs typeface="Adobe Clean"/>
              </a:rPr>
              <a:t>Monitoring </a:t>
            </a:r>
            <a:r>
              <a:rPr sz="1600" spc="-25" dirty="0">
                <a:latin typeface="Adobe Clean"/>
                <a:cs typeface="Adobe Clean"/>
              </a:rPr>
              <a:t>Improvements </a:t>
            </a:r>
            <a:r>
              <a:rPr sz="1600" spc="-55" dirty="0">
                <a:latin typeface="Adobe Clean"/>
                <a:cs typeface="Adobe Clean"/>
              </a:rPr>
              <a:t>, </a:t>
            </a:r>
            <a:r>
              <a:rPr sz="1600" spc="-25" dirty="0">
                <a:latin typeface="Adobe Clean"/>
                <a:cs typeface="Adobe Clean"/>
              </a:rPr>
              <a:t>Repository</a:t>
            </a:r>
            <a:r>
              <a:rPr sz="1600" spc="295" dirty="0">
                <a:latin typeface="Adobe Clean"/>
                <a:cs typeface="Adobe Clean"/>
              </a:rPr>
              <a:t> </a:t>
            </a:r>
            <a:r>
              <a:rPr sz="1600" spc="-20" dirty="0">
                <a:latin typeface="Adobe Clean"/>
                <a:cs typeface="Adobe Clean"/>
              </a:rPr>
              <a:t>restructuring</a:t>
            </a:r>
            <a:endParaRPr sz="16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77901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000000"/>
                </a:solidFill>
              </a:rPr>
              <a:t>AEM </a:t>
            </a:r>
            <a:r>
              <a:rPr spc="-60" dirty="0">
                <a:solidFill>
                  <a:srgbClr val="000000"/>
                </a:solidFill>
              </a:rPr>
              <a:t>Content </a:t>
            </a:r>
            <a:r>
              <a:rPr spc="-40" dirty="0">
                <a:solidFill>
                  <a:srgbClr val="000000"/>
                </a:solidFill>
              </a:rPr>
              <a:t>Fragments </a:t>
            </a:r>
            <a:r>
              <a:rPr spc="-85" dirty="0">
                <a:solidFill>
                  <a:srgbClr val="000000"/>
                </a:solidFill>
              </a:rPr>
              <a:t>&amp; </a:t>
            </a:r>
            <a:r>
              <a:rPr spc="-10" dirty="0">
                <a:solidFill>
                  <a:srgbClr val="000000"/>
                </a:solidFill>
              </a:rPr>
              <a:t>Services </a:t>
            </a:r>
            <a:r>
              <a:rPr spc="-135" dirty="0">
                <a:solidFill>
                  <a:srgbClr val="000000"/>
                </a:solidFill>
              </a:rPr>
              <a:t>-</a:t>
            </a:r>
            <a:r>
              <a:rPr spc="285" dirty="0">
                <a:solidFill>
                  <a:srgbClr val="000000"/>
                </a:solidFill>
              </a:rPr>
              <a:t> </a:t>
            </a:r>
            <a:r>
              <a:rPr spc="-85" dirty="0">
                <a:solidFill>
                  <a:srgbClr val="000000"/>
                </a:solidFill>
              </a:rPr>
              <a:t>Technology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223772" y="3590544"/>
            <a:ext cx="2071877" cy="1697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53871" y="3620642"/>
            <a:ext cx="1958339" cy="1584325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18110">
              <a:lnSpc>
                <a:spcPct val="100000"/>
              </a:lnSpc>
            </a:pP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MODEL</a:t>
            </a:r>
            <a:endParaRPr sz="1400">
              <a:latin typeface="Adobe Clean Light"/>
              <a:cs typeface="Adobe Clean Light"/>
            </a:endParaRPr>
          </a:p>
          <a:p>
            <a:pPr marL="383540">
              <a:lnSpc>
                <a:spcPct val="100000"/>
              </a:lnSpc>
              <a:spcBef>
                <a:spcPts val="705"/>
              </a:spcBef>
            </a:pPr>
            <a:r>
              <a:rPr sz="1200" b="0" spc="-55" dirty="0">
                <a:solidFill>
                  <a:srgbClr val="FFFFFF"/>
                </a:solidFill>
                <a:latin typeface="Adobe Clean Light"/>
                <a:cs typeface="Adobe Clean Light"/>
              </a:rPr>
              <a:t>Text</a:t>
            </a:r>
            <a:endParaRPr sz="1200">
              <a:latin typeface="Adobe Clean Light"/>
              <a:cs typeface="Adobe Clean Light"/>
            </a:endParaRPr>
          </a:p>
          <a:p>
            <a:pPr marL="383540" marR="132080">
              <a:lnSpc>
                <a:spcPct val="100000"/>
              </a:lnSpc>
              <a:spcBef>
                <a:spcPts val="700"/>
              </a:spcBef>
            </a:pPr>
            <a:r>
              <a:rPr sz="12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Numbers, </a:t>
            </a:r>
            <a:r>
              <a:rPr sz="12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References,  Boolean, </a:t>
            </a:r>
            <a:r>
              <a:rPr sz="12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Enumeration,</a:t>
            </a:r>
            <a:r>
              <a:rPr sz="1200" b="0" spc="-8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2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...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5798" y="3619119"/>
            <a:ext cx="1885314" cy="1584325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118110" marR="775970">
              <a:lnSpc>
                <a:spcPct val="100000"/>
              </a:lnSpc>
            </a:pP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S</a:t>
            </a:r>
            <a:r>
              <a:rPr sz="1400" b="0" spc="-70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80" dirty="0">
                <a:solidFill>
                  <a:srgbClr val="FFFFFF"/>
                </a:solidFill>
                <a:latin typeface="Adobe Clean Light"/>
                <a:cs typeface="Adobe Clean Light"/>
              </a:rPr>
              <a:t>R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U</a:t>
            </a: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C</a:t>
            </a:r>
            <a:r>
              <a:rPr sz="1400" b="0" spc="-55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URED  </a:t>
            </a:r>
            <a:r>
              <a:rPr sz="14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CONTENT</a:t>
            </a:r>
            <a:endParaRPr sz="1400">
              <a:latin typeface="Adobe Clean Light"/>
              <a:cs typeface="Adobe Clean Light"/>
            </a:endParaRPr>
          </a:p>
          <a:p>
            <a:pPr marL="339725" marR="345440">
              <a:lnSpc>
                <a:spcPct val="148800"/>
              </a:lnSpc>
              <a:spcBef>
                <a:spcPts val="5"/>
              </a:spcBef>
            </a:pPr>
            <a:r>
              <a:rPr sz="12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Content Fragment  </a:t>
            </a:r>
            <a:r>
              <a:rPr sz="12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Elements,</a:t>
            </a:r>
            <a:r>
              <a:rPr sz="1200" b="0" spc="-5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2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Variations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3813" y="4547234"/>
            <a:ext cx="1823085" cy="1009650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1657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305"/>
              </a:spcBef>
            </a:pPr>
            <a:r>
              <a:rPr sz="1400" b="0" spc="-75" dirty="0">
                <a:solidFill>
                  <a:srgbClr val="FFFFFF"/>
                </a:solidFill>
                <a:latin typeface="Adobe Clean Light"/>
                <a:cs typeface="Adobe Clean Light"/>
              </a:rPr>
              <a:t>RAW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JSON</a:t>
            </a:r>
            <a:endParaRPr sz="1400">
              <a:latin typeface="Adobe Clean Light"/>
              <a:cs typeface="Adobe Clean Light"/>
            </a:endParaRPr>
          </a:p>
          <a:p>
            <a:pPr marL="382905" marR="128905">
              <a:lnSpc>
                <a:spcPct val="100000"/>
              </a:lnSpc>
              <a:spcBef>
                <a:spcPts val="700"/>
              </a:spcBef>
            </a:pPr>
            <a:r>
              <a:rPr sz="12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Produced </a:t>
            </a:r>
            <a:r>
              <a:rPr sz="12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by </a:t>
            </a:r>
            <a:r>
              <a:rPr sz="12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AEM API  </a:t>
            </a:r>
            <a:r>
              <a:rPr sz="12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framework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40877" y="1682114"/>
            <a:ext cx="2137410" cy="1877695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385"/>
              </a:spcBef>
            </a:pPr>
            <a:r>
              <a:rPr sz="1400" b="0" spc="-40" dirty="0">
                <a:solidFill>
                  <a:srgbClr val="FFFFFF"/>
                </a:solidFill>
                <a:latin typeface="Adobe Clean Light"/>
                <a:cs typeface="Adobe Clean Light"/>
              </a:rPr>
              <a:t>AEM</a:t>
            </a:r>
            <a:r>
              <a:rPr sz="1400" b="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(cq:page)</a:t>
            </a:r>
            <a:endParaRPr sz="1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dobe Clean Light"/>
              <a:cs typeface="Adobe Clean Light"/>
            </a:endParaRPr>
          </a:p>
          <a:p>
            <a:pPr marL="382905" marR="956944">
              <a:lnSpc>
                <a:spcPct val="141800"/>
              </a:lnSpc>
            </a:pP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Pages,</a:t>
            </a:r>
            <a:r>
              <a:rPr sz="1400" b="0" spc="-6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Sites  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Apps</a:t>
            </a:r>
            <a:endParaRPr sz="1400">
              <a:latin typeface="Adobe Clean Light"/>
              <a:cs typeface="Adobe Clean Light"/>
            </a:endParaRPr>
          </a:p>
          <a:p>
            <a:pPr marL="382905" marR="1346200">
              <a:lnSpc>
                <a:spcPts val="2380"/>
              </a:lnSpc>
              <a:spcBef>
                <a:spcPts val="195"/>
              </a:spcBef>
            </a:pP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Em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a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il  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O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h</a:t>
            </a: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r</a:t>
            </a:r>
            <a:endParaRPr sz="1400">
              <a:latin typeface="Adobe Clean Light"/>
              <a:cs typeface="Adobe Clean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11829" y="4410671"/>
            <a:ext cx="450850" cy="1905"/>
          </a:xfrm>
          <a:custGeom>
            <a:avLst/>
            <a:gdLst/>
            <a:ahLst/>
            <a:cxnLst/>
            <a:rect l="l" t="t" r="r" b="b"/>
            <a:pathLst>
              <a:path w="450850" h="1904">
                <a:moveTo>
                  <a:pt x="0" y="1549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9512" y="4372621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5" h="76200">
                <a:moveTo>
                  <a:pt x="0" y="0"/>
                </a:moveTo>
                <a:lnTo>
                  <a:pt x="266" y="76200"/>
                </a:lnTo>
                <a:lnTo>
                  <a:pt x="76339" y="378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0605" y="2681551"/>
            <a:ext cx="496570" cy="1729739"/>
          </a:xfrm>
          <a:custGeom>
            <a:avLst/>
            <a:gdLst/>
            <a:ahLst/>
            <a:cxnLst/>
            <a:rect l="l" t="t" r="r" b="b"/>
            <a:pathLst>
              <a:path w="496570" h="1729739">
                <a:moveTo>
                  <a:pt x="0" y="1729511"/>
                </a:moveTo>
                <a:lnTo>
                  <a:pt x="49649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66980" y="2620515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19">
                <a:moveTo>
                  <a:pt x="57645" y="0"/>
                </a:moveTo>
                <a:lnTo>
                  <a:pt x="0" y="62738"/>
                </a:lnTo>
                <a:lnTo>
                  <a:pt x="73240" y="83756"/>
                </a:lnTo>
                <a:lnTo>
                  <a:pt x="57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0877" y="4136516"/>
            <a:ext cx="2137410" cy="1831339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385"/>
              </a:spcBef>
            </a:pP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Non-AEM</a:t>
            </a:r>
            <a:endParaRPr sz="1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dobe Clean Light"/>
              <a:cs typeface="Adobe Clean Light"/>
            </a:endParaRPr>
          </a:p>
          <a:p>
            <a:pPr marL="382905" marR="956944">
              <a:lnSpc>
                <a:spcPct val="141800"/>
              </a:lnSpc>
              <a:spcBef>
                <a:spcPts val="5"/>
              </a:spcBef>
            </a:pP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Pages,</a:t>
            </a:r>
            <a:r>
              <a:rPr sz="1400" b="0" spc="-6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Sites  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Apps</a:t>
            </a:r>
            <a:endParaRPr sz="1400">
              <a:latin typeface="Adobe Clean Light"/>
              <a:cs typeface="Adobe Clean Light"/>
            </a:endParaRPr>
          </a:p>
          <a:p>
            <a:pPr marL="382905" marR="1346200">
              <a:lnSpc>
                <a:spcPts val="2380"/>
              </a:lnSpc>
              <a:spcBef>
                <a:spcPts val="190"/>
              </a:spcBef>
            </a:pP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Em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a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il  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O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h</a:t>
            </a: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r</a:t>
            </a:r>
            <a:endParaRPr sz="1400">
              <a:latin typeface="Adobe Clean Light"/>
              <a:cs typeface="Adobe Clean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48421" y="3730752"/>
            <a:ext cx="566420" cy="1263015"/>
          </a:xfrm>
          <a:custGeom>
            <a:avLst/>
            <a:gdLst/>
            <a:ahLst/>
            <a:cxnLst/>
            <a:rect l="l" t="t" r="r" b="b"/>
            <a:pathLst>
              <a:path w="566420" h="1263014">
                <a:moveTo>
                  <a:pt x="0" y="0"/>
                </a:moveTo>
                <a:lnTo>
                  <a:pt x="566204" y="126276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74665" y="4966342"/>
            <a:ext cx="69850" cy="85725"/>
          </a:xfrm>
          <a:custGeom>
            <a:avLst/>
            <a:gdLst/>
            <a:ahLst/>
            <a:cxnLst/>
            <a:rect l="l" t="t" r="r" b="b"/>
            <a:pathLst>
              <a:path w="69850" h="85725">
                <a:moveTo>
                  <a:pt x="69532" y="0"/>
                </a:moveTo>
                <a:lnTo>
                  <a:pt x="0" y="31178"/>
                </a:lnTo>
                <a:lnTo>
                  <a:pt x="65938" y="85115"/>
                </a:lnTo>
                <a:lnTo>
                  <a:pt x="695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46135" y="5052059"/>
            <a:ext cx="530860" cy="0"/>
          </a:xfrm>
          <a:custGeom>
            <a:avLst/>
            <a:gdLst/>
            <a:ahLst/>
            <a:cxnLst/>
            <a:rect l="l" t="t" r="r" b="b"/>
            <a:pathLst>
              <a:path w="530859">
                <a:moveTo>
                  <a:pt x="0" y="0"/>
                </a:moveTo>
                <a:lnTo>
                  <a:pt x="53068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4122" y="501395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0605" y="4410455"/>
            <a:ext cx="473709" cy="591820"/>
          </a:xfrm>
          <a:custGeom>
            <a:avLst/>
            <a:gdLst/>
            <a:ahLst/>
            <a:cxnLst/>
            <a:rect l="l" t="t" r="r" b="b"/>
            <a:pathLst>
              <a:path w="473710" h="591820">
                <a:moveTo>
                  <a:pt x="0" y="0"/>
                </a:moveTo>
                <a:lnTo>
                  <a:pt x="473163" y="591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46095" y="4968134"/>
            <a:ext cx="77470" cy="83820"/>
          </a:xfrm>
          <a:custGeom>
            <a:avLst/>
            <a:gdLst/>
            <a:ahLst/>
            <a:cxnLst/>
            <a:rect l="l" t="t" r="r" b="b"/>
            <a:pathLst>
              <a:path w="77470" h="83820">
                <a:moveTo>
                  <a:pt x="59499" y="0"/>
                </a:moveTo>
                <a:lnTo>
                  <a:pt x="0" y="47599"/>
                </a:lnTo>
                <a:lnTo>
                  <a:pt x="77355" y="83299"/>
                </a:lnTo>
                <a:lnTo>
                  <a:pt x="59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48421" y="2620517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>
                <a:moveTo>
                  <a:pt x="0" y="0"/>
                </a:moveTo>
                <a:lnTo>
                  <a:pt x="5286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64407" y="25824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48421" y="2676550"/>
            <a:ext cx="562610" cy="1055370"/>
          </a:xfrm>
          <a:custGeom>
            <a:avLst/>
            <a:gdLst/>
            <a:ahLst/>
            <a:cxnLst/>
            <a:rect l="l" t="t" r="r" b="b"/>
            <a:pathLst>
              <a:path w="562609" h="1055370">
                <a:moveTo>
                  <a:pt x="0" y="1054785"/>
                </a:moveTo>
                <a:lnTo>
                  <a:pt x="56230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1137" y="2620516"/>
            <a:ext cx="69850" cy="85725"/>
          </a:xfrm>
          <a:custGeom>
            <a:avLst/>
            <a:gdLst/>
            <a:ahLst/>
            <a:cxnLst/>
            <a:rect l="l" t="t" r="r" b="b"/>
            <a:pathLst>
              <a:path w="69850" h="85725">
                <a:moveTo>
                  <a:pt x="69468" y="0"/>
                </a:moveTo>
                <a:lnTo>
                  <a:pt x="0" y="49326"/>
                </a:lnTo>
                <a:lnTo>
                  <a:pt x="67246" y="85166"/>
                </a:lnTo>
                <a:lnTo>
                  <a:pt x="69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46135" y="2682199"/>
            <a:ext cx="579120" cy="2370455"/>
          </a:xfrm>
          <a:custGeom>
            <a:avLst/>
            <a:gdLst/>
            <a:ahLst/>
            <a:cxnLst/>
            <a:rect l="l" t="t" r="r" b="b"/>
            <a:pathLst>
              <a:path w="579120" h="2370454">
                <a:moveTo>
                  <a:pt x="0" y="2369845"/>
                </a:moveTo>
                <a:lnTo>
                  <a:pt x="57910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85219" y="2620512"/>
            <a:ext cx="74295" cy="83185"/>
          </a:xfrm>
          <a:custGeom>
            <a:avLst/>
            <a:gdLst/>
            <a:ahLst/>
            <a:cxnLst/>
            <a:rect l="l" t="t" r="r" b="b"/>
            <a:pathLst>
              <a:path w="74295" h="83185">
                <a:moveTo>
                  <a:pt x="55105" y="0"/>
                </a:moveTo>
                <a:lnTo>
                  <a:pt x="0" y="64985"/>
                </a:lnTo>
                <a:lnTo>
                  <a:pt x="74028" y="83070"/>
                </a:lnTo>
                <a:lnTo>
                  <a:pt x="55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4575" y="1882520"/>
            <a:ext cx="1824355" cy="762635"/>
          </a:xfrm>
          <a:custGeom>
            <a:avLst/>
            <a:gdLst/>
            <a:ahLst/>
            <a:cxnLst/>
            <a:rect l="l" t="t" r="r" b="b"/>
            <a:pathLst>
              <a:path w="1824354" h="762635">
                <a:moveTo>
                  <a:pt x="0" y="762380"/>
                </a:moveTo>
                <a:lnTo>
                  <a:pt x="1824227" y="762380"/>
                </a:lnTo>
                <a:lnTo>
                  <a:pt x="1824227" y="0"/>
                </a:lnTo>
                <a:lnTo>
                  <a:pt x="0" y="0"/>
                </a:lnTo>
                <a:lnTo>
                  <a:pt x="0" y="76238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4575" y="1882520"/>
            <a:ext cx="1824355" cy="1476375"/>
          </a:xfrm>
          <a:custGeom>
            <a:avLst/>
            <a:gdLst/>
            <a:ahLst/>
            <a:cxnLst/>
            <a:rect l="l" t="t" r="r" b="b"/>
            <a:pathLst>
              <a:path w="1824354" h="1476375">
                <a:moveTo>
                  <a:pt x="0" y="0"/>
                </a:moveTo>
                <a:lnTo>
                  <a:pt x="1824227" y="0"/>
                </a:lnTo>
                <a:lnTo>
                  <a:pt x="1824227" y="1475994"/>
                </a:lnTo>
                <a:lnTo>
                  <a:pt x="0" y="147599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15892" y="2062352"/>
            <a:ext cx="1895475" cy="1116330"/>
          </a:xfrm>
          <a:prstGeom prst="rect">
            <a:avLst/>
          </a:prstGeom>
          <a:solidFill>
            <a:srgbClr val="808080"/>
          </a:solidFill>
          <a:ln w="9905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118110" marR="554355">
              <a:lnSpc>
                <a:spcPct val="100000"/>
              </a:lnSpc>
              <a:spcBef>
                <a:spcPts val="5"/>
              </a:spcBef>
            </a:pP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U</a:t>
            </a: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NS</a:t>
            </a:r>
            <a:r>
              <a:rPr sz="1400" b="0" spc="-70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80" dirty="0">
                <a:solidFill>
                  <a:srgbClr val="FFFFFF"/>
                </a:solidFill>
                <a:latin typeface="Adobe Clean Light"/>
                <a:cs typeface="Adobe Clean Light"/>
              </a:rPr>
              <a:t>R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U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C</a:t>
            </a:r>
            <a:r>
              <a:rPr sz="1400" b="0" spc="-50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U</a:t>
            </a:r>
            <a:r>
              <a:rPr sz="1400" b="0" spc="-65" dirty="0">
                <a:solidFill>
                  <a:srgbClr val="FFFFFF"/>
                </a:solidFill>
                <a:latin typeface="Adobe Clean Light"/>
                <a:cs typeface="Adobe Clean Light"/>
              </a:rPr>
              <a:t>R</a:t>
            </a:r>
            <a:r>
              <a:rPr sz="14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E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D  </a:t>
            </a:r>
            <a:r>
              <a:rPr sz="14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CONTENT</a:t>
            </a:r>
            <a:endParaRPr sz="1400">
              <a:latin typeface="Adobe Clean Light"/>
              <a:cs typeface="Adobe Clean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10605" y="2620517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5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48423" y="25824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6098" y="3173729"/>
            <a:ext cx="1823085" cy="1162685"/>
          </a:xfrm>
          <a:custGeom>
            <a:avLst/>
            <a:gdLst/>
            <a:ahLst/>
            <a:cxnLst/>
            <a:rect l="l" t="t" r="r" b="b"/>
            <a:pathLst>
              <a:path w="1823084" h="1162685">
                <a:moveTo>
                  <a:pt x="0" y="1162431"/>
                </a:moveTo>
                <a:lnTo>
                  <a:pt x="1822703" y="1162431"/>
                </a:lnTo>
                <a:lnTo>
                  <a:pt x="1822703" y="0"/>
                </a:lnTo>
                <a:lnTo>
                  <a:pt x="0" y="0"/>
                </a:lnTo>
                <a:lnTo>
                  <a:pt x="0" y="116243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6098" y="3126867"/>
            <a:ext cx="1823085" cy="1209675"/>
          </a:xfrm>
          <a:custGeom>
            <a:avLst/>
            <a:gdLst/>
            <a:ahLst/>
            <a:cxnLst/>
            <a:rect l="l" t="t" r="r" b="b"/>
            <a:pathLst>
              <a:path w="1823084" h="1209675">
                <a:moveTo>
                  <a:pt x="0" y="0"/>
                </a:moveTo>
                <a:lnTo>
                  <a:pt x="1822703" y="0"/>
                </a:lnTo>
                <a:lnTo>
                  <a:pt x="1822703" y="1209294"/>
                </a:lnTo>
                <a:lnTo>
                  <a:pt x="0" y="120929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44719" y="3275543"/>
            <a:ext cx="1202055" cy="7981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15"/>
              </a:spcBef>
            </a:pPr>
            <a:r>
              <a:rPr sz="14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MANAGED</a:t>
            </a: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 JSON</a:t>
            </a:r>
            <a:endParaRPr sz="1400">
              <a:latin typeface="Adobe Clean Light"/>
              <a:cs typeface="Adobe Clean Light"/>
            </a:endParaRPr>
          </a:p>
          <a:p>
            <a:pPr marL="264795" marR="179705">
              <a:lnSpc>
                <a:spcPct val="100000"/>
              </a:lnSpc>
              <a:spcBef>
                <a:spcPts val="705"/>
              </a:spcBef>
            </a:pPr>
            <a:r>
              <a:rPr sz="12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Produced</a:t>
            </a:r>
            <a:r>
              <a:rPr sz="1200" b="0" spc="-8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200" b="0" spc="-15" dirty="0">
                <a:solidFill>
                  <a:srgbClr val="FFFFFF"/>
                </a:solidFill>
                <a:latin typeface="Adobe Clean Light"/>
                <a:cs typeface="Adobe Clean Light"/>
              </a:rPr>
              <a:t>by  </a:t>
            </a:r>
            <a:r>
              <a:rPr sz="12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component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32576" y="2644901"/>
            <a:ext cx="1808480" cy="528955"/>
          </a:xfrm>
          <a:custGeom>
            <a:avLst/>
            <a:gdLst/>
            <a:ahLst/>
            <a:cxnLst/>
            <a:rect l="l" t="t" r="r" b="b"/>
            <a:pathLst>
              <a:path w="1808479" h="528955">
                <a:moveTo>
                  <a:pt x="0" y="0"/>
                </a:moveTo>
                <a:lnTo>
                  <a:pt x="1808226" y="0"/>
                </a:lnTo>
                <a:lnTo>
                  <a:pt x="1808226" y="528827"/>
                </a:lnTo>
                <a:lnTo>
                  <a:pt x="0" y="5288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43068" y="1986647"/>
            <a:ext cx="998219" cy="904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0" spc="-85" dirty="0">
                <a:solidFill>
                  <a:srgbClr val="FFFFFF"/>
                </a:solidFill>
                <a:latin typeface="Adobe Clean Light"/>
                <a:cs typeface="Adobe Clean Light"/>
              </a:rPr>
              <a:t>C</a:t>
            </a:r>
            <a:r>
              <a:rPr sz="1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O</a:t>
            </a:r>
            <a:r>
              <a:rPr sz="14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M</a:t>
            </a:r>
            <a:r>
              <a:rPr sz="1400" b="0" spc="-5" dirty="0">
                <a:solidFill>
                  <a:srgbClr val="FFFFFF"/>
                </a:solidFill>
                <a:latin typeface="Adobe Clean Light"/>
                <a:cs typeface="Adobe Clean Light"/>
              </a:rPr>
              <a:t>P</a:t>
            </a:r>
            <a:r>
              <a:rPr sz="1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O</a:t>
            </a:r>
            <a:r>
              <a:rPr sz="14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N</a:t>
            </a:r>
            <a:r>
              <a:rPr sz="14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E</a:t>
            </a:r>
            <a:r>
              <a:rPr sz="14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N</a:t>
            </a:r>
            <a:r>
              <a:rPr sz="1400" b="0" spc="-65" dirty="0">
                <a:solidFill>
                  <a:srgbClr val="FFFFFF"/>
                </a:solidFill>
                <a:latin typeface="Adobe Clean Light"/>
                <a:cs typeface="Adobe Clean Light"/>
              </a:rPr>
              <a:t>T</a:t>
            </a:r>
            <a:endParaRPr sz="1400">
              <a:latin typeface="Adobe Clean Light"/>
              <a:cs typeface="Adobe Clean Light"/>
            </a:endParaRPr>
          </a:p>
          <a:p>
            <a:pPr marL="273685" marR="16510" indent="-8890">
              <a:lnSpc>
                <a:spcPct val="161500"/>
              </a:lnSpc>
              <a:spcBef>
                <a:spcPts val="590"/>
              </a:spcBef>
            </a:pPr>
            <a:r>
              <a:rPr sz="1200" b="0" spc="-10" dirty="0">
                <a:solidFill>
                  <a:srgbClr val="FFFFFF"/>
                </a:solidFill>
                <a:latin typeface="Adobe Clean Light"/>
                <a:cs typeface="Adobe Clean Light"/>
              </a:rPr>
              <a:t>Design  </a:t>
            </a:r>
            <a:r>
              <a:rPr sz="1200" b="0" spc="-20" dirty="0">
                <a:solidFill>
                  <a:srgbClr val="FFFFFF"/>
                </a:solidFill>
                <a:latin typeface="Adobe Clean Light"/>
                <a:cs typeface="Adobe Clean Light"/>
              </a:rPr>
              <a:t>Sling</a:t>
            </a:r>
            <a:r>
              <a:rPr sz="1200" b="0" spc="-90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1200" b="0" spc="-25" dirty="0">
                <a:solidFill>
                  <a:srgbClr val="FFFFFF"/>
                </a:solidFill>
                <a:latin typeface="Adobe Clean Light"/>
                <a:cs typeface="Adobe Clean Light"/>
              </a:rPr>
              <a:t>Model</a:t>
            </a:r>
            <a:endParaRPr sz="1200">
              <a:latin typeface="Adobe Clean Light"/>
              <a:cs typeface="Adobe Clean Ligh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35" dirty="0"/>
              <a:t>30</a:t>
            </a:fld>
            <a:endParaRPr spc="-3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2898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404040"/>
                </a:solidFill>
              </a:rPr>
              <a:t>Core</a:t>
            </a:r>
            <a:r>
              <a:rPr spc="-65" dirty="0">
                <a:solidFill>
                  <a:srgbClr val="404040"/>
                </a:solidFill>
              </a:rPr>
              <a:t> </a:t>
            </a:r>
            <a:r>
              <a:rPr spc="-60" dirty="0">
                <a:solidFill>
                  <a:srgbClr val="404040"/>
                </a:solidFill>
              </a:rPr>
              <a:t>Components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31706" y="6490106"/>
            <a:ext cx="12573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0" dirty="0">
                <a:solidFill>
                  <a:srgbClr val="404040"/>
                </a:solidFill>
                <a:latin typeface="Adobe Clean"/>
                <a:cs typeface="Adobe Clean"/>
              </a:rPr>
              <a:t>31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375" y="1170940"/>
            <a:ext cx="7951470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0" spc="-60" dirty="0">
                <a:latin typeface="Adobe Clean Light"/>
                <a:cs typeface="Adobe Clean Light"/>
              </a:rPr>
              <a:t>AEM </a:t>
            </a:r>
            <a:r>
              <a:rPr sz="2200" b="0" spc="-25" dirty="0">
                <a:latin typeface="Adobe Clean Light"/>
                <a:cs typeface="Adobe Clean Light"/>
              </a:rPr>
              <a:t>Sites </a:t>
            </a:r>
            <a:r>
              <a:rPr sz="2200" b="0" spc="-35" dirty="0">
                <a:latin typeface="Adobe Clean Light"/>
                <a:cs typeface="Adobe Clean Light"/>
              </a:rPr>
              <a:t>components </a:t>
            </a:r>
            <a:r>
              <a:rPr sz="2200" b="0" spc="-15" dirty="0">
                <a:latin typeface="Adobe Clean Light"/>
                <a:cs typeface="Adobe Clean Light"/>
              </a:rPr>
              <a:t>that </a:t>
            </a:r>
            <a:r>
              <a:rPr sz="2200" b="0" spc="-50" dirty="0">
                <a:latin typeface="Adobe Clean Light"/>
                <a:cs typeface="Adobe Clean Light"/>
              </a:rPr>
              <a:t>cover </a:t>
            </a:r>
            <a:r>
              <a:rPr sz="2200" b="0" spc="-25" dirty="0">
                <a:latin typeface="Adobe Clean Light"/>
                <a:cs typeface="Adobe Clean Light"/>
              </a:rPr>
              <a:t>the </a:t>
            </a:r>
            <a:r>
              <a:rPr sz="2200" b="0" spc="-30" dirty="0">
                <a:latin typeface="Adobe Clean Light"/>
                <a:cs typeface="Adobe Clean Light"/>
              </a:rPr>
              <a:t>most </a:t>
            </a:r>
            <a:r>
              <a:rPr sz="2200" b="0" spc="-40" dirty="0">
                <a:latin typeface="Adobe Clean Light"/>
                <a:cs typeface="Adobe Clean Light"/>
              </a:rPr>
              <a:t>common </a:t>
            </a:r>
            <a:r>
              <a:rPr sz="2200" b="0" spc="-45" dirty="0">
                <a:latin typeface="Adobe Clean Light"/>
                <a:cs typeface="Adobe Clean Light"/>
              </a:rPr>
              <a:t>web </a:t>
            </a:r>
            <a:r>
              <a:rPr sz="2200" b="0" spc="-35" dirty="0">
                <a:latin typeface="Adobe Clean Light"/>
                <a:cs typeface="Adobe Clean Light"/>
              </a:rPr>
              <a:t>content</a:t>
            </a:r>
            <a:r>
              <a:rPr sz="2200" b="0" spc="365" dirty="0">
                <a:latin typeface="Adobe Clean Light"/>
                <a:cs typeface="Adobe Clean Light"/>
              </a:rPr>
              <a:t> </a:t>
            </a:r>
            <a:r>
              <a:rPr sz="2200" b="0" spc="-40" dirty="0">
                <a:latin typeface="Adobe Clean Light"/>
                <a:cs typeface="Adobe Clean Light"/>
              </a:rPr>
              <a:t>needs.</a:t>
            </a:r>
            <a:endParaRPr sz="22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200" b="0" spc="-65" dirty="0">
                <a:latin typeface="Adobe Clean Light"/>
                <a:cs typeface="Adobe Clean Light"/>
              </a:rPr>
              <a:t>Core </a:t>
            </a:r>
            <a:r>
              <a:rPr sz="2200" b="0" spc="-40" dirty="0">
                <a:latin typeface="Adobe Clean Light"/>
                <a:cs typeface="Adobe Clean Light"/>
              </a:rPr>
              <a:t>Components</a:t>
            </a:r>
            <a:r>
              <a:rPr sz="2200" b="0" spc="55" dirty="0">
                <a:latin typeface="Adobe Clean Light"/>
                <a:cs typeface="Adobe Clean Light"/>
              </a:rPr>
              <a:t> </a:t>
            </a:r>
            <a:r>
              <a:rPr sz="2200" b="0" spc="-35" dirty="0">
                <a:latin typeface="Adobe Clean Light"/>
                <a:cs typeface="Adobe Clean Light"/>
              </a:rPr>
              <a:t>are</a:t>
            </a:r>
            <a:endParaRPr sz="22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75" y="2656840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375" y="3037840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375" y="3418840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375" y="3799840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375" y="4168647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375" y="4549647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375" y="4930647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375" y="5311647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375" y="5692647"/>
            <a:ext cx="1009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7F7F7F"/>
                </a:solidFill>
                <a:latin typeface="Wingdings"/>
                <a:cs typeface="Wingdings"/>
              </a:rPr>
              <a:t>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375" y="2110365"/>
            <a:ext cx="2386965" cy="4189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8130" marR="460375" indent="-265430">
              <a:lnSpc>
                <a:spcPct val="134000"/>
              </a:lnSpc>
              <a:spcBef>
                <a:spcPts val="95"/>
              </a:spcBef>
              <a:buClr>
                <a:srgbClr val="7F7F7F"/>
              </a:buClr>
              <a:buSzPct val="7027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50" b="0" spc="25" dirty="0">
                <a:latin typeface="Adobe Clean Light"/>
                <a:cs typeface="Adobe Clean Light"/>
              </a:rPr>
              <a:t>P</a:t>
            </a:r>
            <a:r>
              <a:rPr sz="1850" b="0" spc="30" dirty="0">
                <a:latin typeface="Adobe Clean Light"/>
                <a:cs typeface="Adobe Clean Light"/>
              </a:rPr>
              <a:t>r</a:t>
            </a:r>
            <a:r>
              <a:rPr sz="1850" b="0" spc="10" dirty="0">
                <a:latin typeface="Adobe Clean Light"/>
                <a:cs typeface="Adobe Clean Light"/>
              </a:rPr>
              <a:t>e</a:t>
            </a:r>
            <a:r>
              <a:rPr sz="1850" b="0" spc="-25" dirty="0">
                <a:latin typeface="Adobe Clean Light"/>
                <a:cs typeface="Adobe Clean Light"/>
              </a:rPr>
              <a:t>-</a:t>
            </a:r>
            <a:r>
              <a:rPr sz="1850" b="0" spc="-15" dirty="0">
                <a:latin typeface="Adobe Clean Light"/>
                <a:cs typeface="Adobe Clean Light"/>
              </a:rPr>
              <a:t>C</a:t>
            </a:r>
            <a:r>
              <a:rPr sz="1850" b="0" spc="-10" dirty="0">
                <a:latin typeface="Adobe Clean Light"/>
                <a:cs typeface="Adobe Clean Light"/>
              </a:rPr>
              <a:t>o</a:t>
            </a:r>
            <a:r>
              <a:rPr sz="1850" b="0" spc="55" dirty="0">
                <a:latin typeface="Adobe Clean Light"/>
                <a:cs typeface="Adobe Clean Light"/>
              </a:rPr>
              <a:t>n</a:t>
            </a:r>
            <a:r>
              <a:rPr sz="1850" b="0" spc="45" dirty="0">
                <a:latin typeface="Adobe Clean Light"/>
                <a:cs typeface="Adobe Clean Light"/>
              </a:rPr>
              <a:t>f</a:t>
            </a:r>
            <a:r>
              <a:rPr sz="1850" b="0" spc="40" dirty="0">
                <a:latin typeface="Adobe Clean Light"/>
                <a:cs typeface="Adobe Clean Light"/>
              </a:rPr>
              <a:t>i</a:t>
            </a:r>
            <a:r>
              <a:rPr sz="1850" b="0" spc="35" dirty="0">
                <a:latin typeface="Adobe Clean Light"/>
                <a:cs typeface="Adobe Clean Light"/>
              </a:rPr>
              <a:t>gu</a:t>
            </a:r>
            <a:r>
              <a:rPr sz="1850" b="0" spc="25" dirty="0">
                <a:latin typeface="Adobe Clean Light"/>
                <a:cs typeface="Adobe Clean Light"/>
              </a:rPr>
              <a:t>r</a:t>
            </a:r>
            <a:r>
              <a:rPr sz="1850" b="0" spc="45" dirty="0">
                <a:latin typeface="Adobe Clean Light"/>
                <a:cs typeface="Adobe Clean Light"/>
              </a:rPr>
              <a:t>a</a:t>
            </a:r>
            <a:r>
              <a:rPr sz="1850" b="0" spc="15" dirty="0">
                <a:latin typeface="Adobe Clean Light"/>
                <a:cs typeface="Adobe Clean Light"/>
              </a:rPr>
              <a:t>b</a:t>
            </a:r>
            <a:r>
              <a:rPr sz="1850" b="0" spc="30" dirty="0">
                <a:latin typeface="Adobe Clean Light"/>
                <a:cs typeface="Adobe Clean Light"/>
              </a:rPr>
              <a:t>le  </a:t>
            </a:r>
            <a:r>
              <a:rPr sz="1850" b="0" spc="20" dirty="0">
                <a:latin typeface="Adobe Clean Light"/>
                <a:cs typeface="Adobe Clean Light"/>
              </a:rPr>
              <a:t>Versatile</a:t>
            </a:r>
            <a:endParaRPr sz="1850">
              <a:latin typeface="Adobe Clean Light"/>
              <a:cs typeface="Adobe Clean Light"/>
            </a:endParaRPr>
          </a:p>
          <a:p>
            <a:pPr marL="278130">
              <a:lnSpc>
                <a:spcPct val="100000"/>
              </a:lnSpc>
              <a:spcBef>
                <a:spcPts val="780"/>
              </a:spcBef>
            </a:pPr>
            <a:r>
              <a:rPr sz="1850" b="0" spc="35" dirty="0">
                <a:latin typeface="Adobe Clean Light"/>
                <a:cs typeface="Adobe Clean Light"/>
              </a:rPr>
              <a:t>Easy </a:t>
            </a:r>
            <a:r>
              <a:rPr sz="1850" b="0" spc="-5" dirty="0">
                <a:latin typeface="Adobe Clean Light"/>
                <a:cs typeface="Adobe Clean Light"/>
              </a:rPr>
              <a:t>to</a:t>
            </a:r>
            <a:r>
              <a:rPr sz="1850" b="0" spc="140" dirty="0">
                <a:latin typeface="Adobe Clean Light"/>
                <a:cs typeface="Adobe Clean Light"/>
              </a:rPr>
              <a:t> </a:t>
            </a:r>
            <a:r>
              <a:rPr sz="1850" b="0" spc="10" dirty="0">
                <a:latin typeface="Adobe Clean Light"/>
                <a:cs typeface="Adobe Clean Light"/>
              </a:rPr>
              <a:t>Use</a:t>
            </a:r>
            <a:endParaRPr sz="1850">
              <a:latin typeface="Adobe Clean Light"/>
              <a:cs typeface="Adobe Clean Light"/>
            </a:endParaRPr>
          </a:p>
          <a:p>
            <a:pPr marL="278130" marR="366395">
              <a:lnSpc>
                <a:spcPct val="135100"/>
              </a:lnSpc>
            </a:pPr>
            <a:r>
              <a:rPr sz="1850" b="0" spc="20" dirty="0">
                <a:latin typeface="Adobe Clean Light"/>
                <a:cs typeface="Adobe Clean Light"/>
              </a:rPr>
              <a:t>Production </a:t>
            </a:r>
            <a:r>
              <a:rPr sz="1850" b="0" spc="10" dirty="0">
                <a:latin typeface="Adobe Clean Light"/>
                <a:cs typeface="Adobe Clean Light"/>
              </a:rPr>
              <a:t>Ready  </a:t>
            </a:r>
            <a:r>
              <a:rPr sz="1850" b="0" spc="15" dirty="0">
                <a:latin typeface="Adobe Clean Light"/>
                <a:cs typeface="Adobe Clean Light"/>
              </a:rPr>
              <a:t>Accessible</a:t>
            </a:r>
            <a:endParaRPr sz="1850">
              <a:latin typeface="Adobe Clean Light"/>
              <a:cs typeface="Adobe Clean Light"/>
            </a:endParaRPr>
          </a:p>
          <a:p>
            <a:pPr marL="278130" marR="849630">
              <a:lnSpc>
                <a:spcPts val="3000"/>
              </a:lnSpc>
              <a:spcBef>
                <a:spcPts val="135"/>
              </a:spcBef>
            </a:pPr>
            <a:r>
              <a:rPr sz="1850" b="0" spc="35" dirty="0">
                <a:latin typeface="Adobe Clean Light"/>
                <a:cs typeface="Adobe Clean Light"/>
              </a:rPr>
              <a:t>Easy </a:t>
            </a:r>
            <a:r>
              <a:rPr sz="1850" b="0" spc="-5" dirty="0">
                <a:latin typeface="Adobe Clean Light"/>
                <a:cs typeface="Adobe Clean Light"/>
              </a:rPr>
              <a:t>to </a:t>
            </a:r>
            <a:r>
              <a:rPr sz="1850" b="0" spc="25" dirty="0">
                <a:latin typeface="Adobe Clean Light"/>
                <a:cs typeface="Adobe Clean Light"/>
              </a:rPr>
              <a:t>Style  </a:t>
            </a:r>
            <a:r>
              <a:rPr sz="1850" b="0" spc="15" dirty="0">
                <a:latin typeface="Adobe Clean Light"/>
                <a:cs typeface="Adobe Clean Light"/>
              </a:rPr>
              <a:t>SEO</a:t>
            </a:r>
            <a:r>
              <a:rPr sz="1850" b="0" spc="10" dirty="0">
                <a:latin typeface="Adobe Clean Light"/>
                <a:cs typeface="Adobe Clean Light"/>
              </a:rPr>
              <a:t> </a:t>
            </a:r>
            <a:r>
              <a:rPr sz="1850" b="0" spc="30" dirty="0">
                <a:latin typeface="Adobe Clean Light"/>
                <a:cs typeface="Adobe Clean Light"/>
              </a:rPr>
              <a:t>Friendly</a:t>
            </a:r>
            <a:endParaRPr sz="1850">
              <a:latin typeface="Adobe Clean Light"/>
              <a:cs typeface="Adobe Clean Light"/>
            </a:endParaRPr>
          </a:p>
          <a:p>
            <a:pPr marL="278130" marR="5080">
              <a:lnSpc>
                <a:spcPts val="3000"/>
              </a:lnSpc>
            </a:pPr>
            <a:r>
              <a:rPr sz="1850" b="0" spc="10" dirty="0">
                <a:latin typeface="Adobe Clean Light"/>
                <a:cs typeface="Adobe Clean Light"/>
              </a:rPr>
              <a:t>PWA/SPA/App Ready  </a:t>
            </a:r>
            <a:r>
              <a:rPr sz="1850" b="0" spc="25" dirty="0">
                <a:latin typeface="Adobe Clean Light"/>
                <a:cs typeface="Adobe Clean Light"/>
              </a:rPr>
              <a:t>Extensible</a:t>
            </a:r>
            <a:endParaRPr sz="1850">
              <a:latin typeface="Adobe Clean Light"/>
              <a:cs typeface="Adobe Clean Light"/>
            </a:endParaRPr>
          </a:p>
          <a:p>
            <a:pPr marL="278130">
              <a:lnSpc>
                <a:spcPct val="100000"/>
              </a:lnSpc>
              <a:spcBef>
                <a:spcPts val="550"/>
              </a:spcBef>
            </a:pPr>
            <a:r>
              <a:rPr sz="1850" b="0" spc="10" dirty="0">
                <a:latin typeface="Adobe Clean Light"/>
                <a:cs typeface="Adobe Clean Light"/>
              </a:rPr>
              <a:t>Open</a:t>
            </a:r>
            <a:r>
              <a:rPr sz="1850" b="0" spc="80" dirty="0">
                <a:latin typeface="Adobe Clean Light"/>
                <a:cs typeface="Adobe Clean Light"/>
              </a:rPr>
              <a:t> </a:t>
            </a:r>
            <a:r>
              <a:rPr sz="1850" b="0" spc="15" dirty="0">
                <a:latin typeface="Adobe Clean Light"/>
                <a:cs typeface="Adobe Clean Light"/>
              </a:rPr>
              <a:t>Sourced</a:t>
            </a:r>
            <a:endParaRPr sz="185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10"/>
              </a:spcBef>
              <a:buClr>
                <a:srgbClr val="7F7F7F"/>
              </a:buClr>
              <a:buSzPct val="7027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50" b="0" spc="15" dirty="0">
                <a:latin typeface="Adobe Clean Light"/>
                <a:cs typeface="Adobe Clean Light"/>
              </a:rPr>
              <a:t>Versioned</a:t>
            </a:r>
            <a:endParaRPr sz="1850">
              <a:latin typeface="Adobe Clean Light"/>
              <a:cs typeface="Adobe Clean Ligh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B6CEAF-8A6F-48D4-899D-BD3F11319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228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Launched </a:t>
            </a:r>
            <a:r>
              <a:rPr spc="-60" dirty="0"/>
              <a:t>on </a:t>
            </a:r>
            <a:r>
              <a:rPr spc="-55" dirty="0"/>
              <a:t>November </a:t>
            </a:r>
            <a:r>
              <a:rPr spc="-130" dirty="0"/>
              <a:t>20,</a:t>
            </a:r>
            <a:r>
              <a:rPr spc="175" dirty="0"/>
              <a:t> </a:t>
            </a:r>
            <a:r>
              <a:rPr spc="-105" dirty="0"/>
              <a:t>2018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391" y="1110341"/>
            <a:ext cx="5763260" cy="3616960"/>
          </a:xfrm>
          <a:prstGeom prst="rect">
            <a:avLst/>
          </a:prstGeom>
          <a:solidFill>
            <a:srgbClr val="FFFFFF">
              <a:alpha val="85099"/>
            </a:srgbClr>
          </a:solidFill>
        </p:spPr>
        <p:txBody>
          <a:bodyPr vert="horz" wrap="square" lIns="0" tIns="28511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2245"/>
              </a:spcBef>
            </a:pPr>
            <a:r>
              <a:rPr sz="2350" b="0" spc="-15" dirty="0">
                <a:latin typeface="Adobe Clean Light"/>
                <a:cs typeface="Adobe Clean Light"/>
              </a:rPr>
              <a:t>Core </a:t>
            </a:r>
            <a:r>
              <a:rPr sz="2350" b="0" spc="25" dirty="0">
                <a:latin typeface="Adobe Clean Light"/>
                <a:cs typeface="Adobe Clean Light"/>
              </a:rPr>
              <a:t>Components</a:t>
            </a:r>
            <a:r>
              <a:rPr sz="2350" b="0" spc="235" dirty="0">
                <a:latin typeface="Adobe Clean Light"/>
                <a:cs typeface="Adobe Clean Light"/>
              </a:rPr>
              <a:t> </a:t>
            </a:r>
            <a:r>
              <a:rPr sz="2350" b="0" spc="-5" dirty="0">
                <a:latin typeface="Adobe Clean Light"/>
                <a:cs typeface="Adobe Clean Light"/>
              </a:rPr>
              <a:t>2.2.2</a:t>
            </a:r>
            <a:endParaRPr sz="2350">
              <a:latin typeface="Adobe Clean Light"/>
              <a:cs typeface="Adobe Clean Light"/>
            </a:endParaRPr>
          </a:p>
          <a:p>
            <a:pPr marL="454659" indent="-266065">
              <a:lnSpc>
                <a:spcPct val="100000"/>
              </a:lnSpc>
              <a:spcBef>
                <a:spcPts val="2245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454659" algn="l"/>
                <a:tab pos="455295" algn="l"/>
              </a:tabLst>
            </a:pPr>
            <a:r>
              <a:rPr sz="2400" b="0" spc="-30" dirty="0">
                <a:latin typeface="Adobe Clean Light"/>
                <a:cs typeface="Adobe Clean Light"/>
              </a:rPr>
              <a:t>Includes </a:t>
            </a:r>
            <a:r>
              <a:rPr sz="2400" b="0" spc="-60" dirty="0">
                <a:latin typeface="Adobe Clean Light"/>
                <a:cs typeface="Adobe Clean Light"/>
              </a:rPr>
              <a:t>19</a:t>
            </a:r>
            <a:r>
              <a:rPr sz="2400" b="0" spc="35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components</a:t>
            </a:r>
            <a:endParaRPr sz="2400">
              <a:latin typeface="Adobe Clean Light"/>
              <a:cs typeface="Adobe Clean Light"/>
            </a:endParaRPr>
          </a:p>
          <a:p>
            <a:pPr marL="454659" marR="518795" indent="-265430">
              <a:lnSpc>
                <a:spcPct val="149200"/>
              </a:lnSpc>
              <a:spcBef>
                <a:spcPts val="720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454659" algn="l"/>
                <a:tab pos="455295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Provides </a:t>
            </a:r>
            <a:r>
              <a:rPr sz="2400" b="0" spc="-25" dirty="0">
                <a:latin typeface="Adobe Clean Light"/>
                <a:cs typeface="Adobe Clean Light"/>
              </a:rPr>
              <a:t>enhancements </a:t>
            </a:r>
            <a:r>
              <a:rPr sz="2400" b="0" spc="-40" dirty="0">
                <a:latin typeface="Adobe Clean Light"/>
                <a:cs typeface="Adobe Clean Light"/>
              </a:rPr>
              <a:t>for </a:t>
            </a:r>
            <a:r>
              <a:rPr sz="2400" b="0" spc="-30" dirty="0">
                <a:latin typeface="Adobe Clean Light"/>
                <a:cs typeface="Adobe Clean Light"/>
              </a:rPr>
              <a:t>the recently  </a:t>
            </a:r>
            <a:r>
              <a:rPr sz="2400" b="0" spc="-40" dirty="0">
                <a:latin typeface="Adobe Clean Light"/>
                <a:cs typeface="Adobe Clean Light"/>
              </a:rPr>
              <a:t>released </a:t>
            </a:r>
            <a:r>
              <a:rPr sz="2400" b="0" spc="-50" dirty="0">
                <a:latin typeface="Adobe Clean Light"/>
                <a:cs typeface="Adobe Clean Light"/>
              </a:rPr>
              <a:t>Tabs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45" dirty="0">
                <a:latin typeface="Adobe Clean Light"/>
                <a:cs typeface="Adobe Clean Light"/>
              </a:rPr>
              <a:t>Carousel</a:t>
            </a:r>
            <a:r>
              <a:rPr sz="2400" b="0" spc="110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components</a:t>
            </a:r>
            <a:endParaRPr sz="2400">
              <a:latin typeface="Adobe Clean Light"/>
              <a:cs typeface="Adobe Clean Light"/>
            </a:endParaRPr>
          </a:p>
          <a:p>
            <a:pPr marL="454659" indent="-266065">
              <a:lnSpc>
                <a:spcPct val="100000"/>
              </a:lnSpc>
              <a:spcBef>
                <a:spcPts val="2115"/>
              </a:spcBef>
              <a:buClr>
                <a:srgbClr val="7F7F7F"/>
              </a:buClr>
              <a:buSzPct val="70833"/>
              <a:buFont typeface="Wingdings"/>
              <a:buChar char=""/>
              <a:tabLst>
                <a:tab pos="454659" algn="l"/>
                <a:tab pos="455295" algn="l"/>
              </a:tabLst>
            </a:pPr>
            <a:r>
              <a:rPr sz="2400" b="0" spc="-10" dirty="0">
                <a:latin typeface="Adobe Clean Light"/>
                <a:cs typeface="Adobe Clean Light"/>
              </a:rPr>
              <a:t>Minimum </a:t>
            </a:r>
            <a:r>
              <a:rPr sz="2400" b="0" spc="-40" dirty="0">
                <a:latin typeface="Adobe Clean Light"/>
                <a:cs typeface="Adobe Clean Light"/>
              </a:rPr>
              <a:t>requirements: </a:t>
            </a:r>
            <a:r>
              <a:rPr sz="2400" b="0" spc="-95" dirty="0">
                <a:latin typeface="Adobe Clean Light"/>
                <a:cs typeface="Adobe Clean Light"/>
              </a:rPr>
              <a:t>6.3.3.0 </a:t>
            </a:r>
            <a:r>
              <a:rPr sz="2400" b="0" spc="-65" dirty="0">
                <a:latin typeface="Adobe Clean Light"/>
                <a:cs typeface="Adobe Clean Light"/>
              </a:rPr>
              <a:t>&amp;</a:t>
            </a:r>
            <a:r>
              <a:rPr sz="2400" b="0" spc="130" dirty="0">
                <a:latin typeface="Adobe Clean Light"/>
                <a:cs typeface="Adobe Clean Light"/>
              </a:rPr>
              <a:t> </a:t>
            </a:r>
            <a:r>
              <a:rPr sz="2400" b="0" spc="-85" dirty="0">
                <a:latin typeface="Adobe Clean Light"/>
                <a:cs typeface="Adobe Clean Light"/>
              </a:rPr>
              <a:t>6.4.2.0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5071" y="6391655"/>
            <a:ext cx="259079" cy="359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4719" y="6490817"/>
            <a:ext cx="2011045" cy="10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404040"/>
                </a:solidFill>
                <a:latin typeface="Adobe Clean"/>
                <a:cs typeface="Adobe Clean"/>
              </a:rPr>
              <a:t>2018 Adobe.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All 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Rights 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Reserved.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Adobe</a:t>
            </a:r>
            <a:r>
              <a:rPr sz="700" spc="-9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-30" dirty="0"/>
              <a:t>2018 Adobe. </a:t>
            </a:r>
            <a:r>
              <a:rPr spc="-25" dirty="0"/>
              <a:t>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90" dirty="0"/>
              <a:t> </a:t>
            </a:r>
            <a:r>
              <a:rPr spc="-15" dirty="0"/>
              <a:t>Confidential.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56311" y="6490106"/>
            <a:ext cx="7683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4</a:t>
            </a:r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2762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404040"/>
                </a:solidFill>
              </a:rPr>
              <a:t>The </a:t>
            </a:r>
            <a:r>
              <a:rPr spc="-60" dirty="0">
                <a:solidFill>
                  <a:srgbClr val="404040"/>
                </a:solidFill>
              </a:rPr>
              <a:t>Components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57106" y="6490106"/>
            <a:ext cx="74295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spc="-40" dirty="0">
                <a:solidFill>
                  <a:srgbClr val="404040"/>
                </a:solidFill>
                <a:latin typeface="Adobe Clean"/>
                <a:cs typeface="Adobe Clean"/>
              </a:rPr>
              <a:t>5</a:t>
            </a:r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pc="20" dirty="0"/>
              <a:t>Template</a:t>
            </a:r>
            <a:r>
              <a:rPr spc="60" dirty="0"/>
              <a:t> </a:t>
            </a:r>
            <a:r>
              <a:rPr spc="25" dirty="0"/>
              <a:t>components</a:t>
            </a:r>
          </a:p>
          <a:p>
            <a:pPr marL="372745" indent="-360045">
              <a:lnSpc>
                <a:spcPct val="100000"/>
              </a:lnSpc>
              <a:spcBef>
                <a:spcPts val="730"/>
              </a:spcBef>
              <a:buClr>
                <a:srgbClr val="7F7F7F"/>
              </a:buClr>
              <a:buSzPct val="72413"/>
              <a:buAutoNum type="arabicPeriod"/>
              <a:tabLst>
                <a:tab pos="372110" algn="l"/>
                <a:tab pos="372745" algn="l"/>
              </a:tabLst>
            </a:pPr>
            <a:r>
              <a:rPr spc="5" dirty="0"/>
              <a:t>Page</a:t>
            </a:r>
            <a:r>
              <a:rPr sz="1500" spc="5" dirty="0"/>
              <a:t>: </a:t>
            </a:r>
            <a:r>
              <a:rPr sz="1500" spc="-30" dirty="0"/>
              <a:t>Responsive </a:t>
            </a:r>
            <a:r>
              <a:rPr sz="1500" spc="-35" dirty="0"/>
              <a:t>page </a:t>
            </a:r>
            <a:r>
              <a:rPr sz="1500" spc="-10" dirty="0"/>
              <a:t>that </a:t>
            </a:r>
            <a:r>
              <a:rPr sz="1500" spc="-30" dirty="0"/>
              <a:t>works </a:t>
            </a:r>
            <a:r>
              <a:rPr sz="1500" spc="-20" dirty="0"/>
              <a:t>well </a:t>
            </a:r>
            <a:r>
              <a:rPr sz="1500" spc="-10" dirty="0"/>
              <a:t>with </a:t>
            </a:r>
            <a:r>
              <a:rPr sz="1500" spc="-15" dirty="0"/>
              <a:t>the </a:t>
            </a:r>
            <a:r>
              <a:rPr sz="1500" spc="-30" dirty="0"/>
              <a:t>Template</a:t>
            </a:r>
            <a:r>
              <a:rPr sz="1500" spc="170" dirty="0"/>
              <a:t> </a:t>
            </a:r>
            <a:r>
              <a:rPr sz="1500" spc="-25" dirty="0"/>
              <a:t>Editor.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/>
              <a:tabLst>
                <a:tab pos="372110" algn="l"/>
                <a:tab pos="372745" algn="l"/>
              </a:tabLst>
            </a:pPr>
            <a:r>
              <a:rPr spc="25" dirty="0"/>
              <a:t>Navigation</a:t>
            </a:r>
            <a:r>
              <a:rPr sz="1500" spc="25" dirty="0"/>
              <a:t>: </a:t>
            </a:r>
            <a:r>
              <a:rPr sz="1500" spc="-20" dirty="0"/>
              <a:t>Site navigation </a:t>
            </a:r>
            <a:r>
              <a:rPr sz="1500" spc="-10" dirty="0"/>
              <a:t>that </a:t>
            </a:r>
            <a:r>
              <a:rPr sz="1500" spc="-20" dirty="0"/>
              <a:t>handles </a:t>
            </a:r>
            <a:r>
              <a:rPr sz="1500" spc="-30" dirty="0"/>
              <a:t>globalized</a:t>
            </a:r>
            <a:r>
              <a:rPr sz="1500" spc="35" dirty="0"/>
              <a:t> </a:t>
            </a:r>
            <a:r>
              <a:rPr sz="1500" spc="-20" dirty="0"/>
              <a:t>structures.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815"/>
              </a:spcBef>
              <a:buClr>
                <a:srgbClr val="7F7F7F"/>
              </a:buClr>
              <a:buSzPct val="72413"/>
              <a:buAutoNum type="arabicPeriod"/>
              <a:tabLst>
                <a:tab pos="372110" algn="l"/>
                <a:tab pos="372745" algn="l"/>
              </a:tabLst>
            </a:pPr>
            <a:r>
              <a:rPr spc="25" dirty="0"/>
              <a:t>Language Navigation</a:t>
            </a:r>
            <a:r>
              <a:rPr sz="1500" spc="25" dirty="0"/>
              <a:t>: </a:t>
            </a:r>
            <a:r>
              <a:rPr sz="1500" spc="-15" dirty="0"/>
              <a:t>Displays the </a:t>
            </a:r>
            <a:r>
              <a:rPr sz="1500" spc="-25" dirty="0"/>
              <a:t>language </a:t>
            </a:r>
            <a:r>
              <a:rPr sz="1500" spc="-20" dirty="0"/>
              <a:t>structure </a:t>
            </a:r>
            <a:r>
              <a:rPr sz="1500" spc="-30" dirty="0"/>
              <a:t>of </a:t>
            </a:r>
            <a:r>
              <a:rPr sz="1500" spc="-15" dirty="0"/>
              <a:t>a</a:t>
            </a:r>
            <a:r>
              <a:rPr sz="1500" spc="80" dirty="0"/>
              <a:t> </a:t>
            </a:r>
            <a:r>
              <a:rPr sz="1500" spc="-20" dirty="0"/>
              <a:t>site.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/>
              <a:tabLst>
                <a:tab pos="372110" algn="l"/>
                <a:tab pos="372745" algn="l"/>
              </a:tabLst>
            </a:pPr>
            <a:r>
              <a:rPr spc="20" dirty="0"/>
              <a:t>Breadcrumb</a:t>
            </a:r>
            <a:r>
              <a:rPr sz="1500" spc="20" dirty="0"/>
              <a:t>: </a:t>
            </a:r>
            <a:r>
              <a:rPr sz="1500" spc="-15" dirty="0"/>
              <a:t>Lists the </a:t>
            </a:r>
            <a:r>
              <a:rPr sz="1500" spc="-20" dirty="0"/>
              <a:t>hierarchy </a:t>
            </a:r>
            <a:r>
              <a:rPr sz="1500" spc="-30" dirty="0"/>
              <a:t>of </a:t>
            </a:r>
            <a:r>
              <a:rPr sz="1500" spc="-25" dirty="0"/>
              <a:t>parent</a:t>
            </a:r>
            <a:r>
              <a:rPr sz="1500" spc="40" dirty="0"/>
              <a:t> </a:t>
            </a:r>
            <a:r>
              <a:rPr sz="1500" spc="-30" dirty="0"/>
              <a:t>pages.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700"/>
              </a:spcBef>
              <a:buClr>
                <a:srgbClr val="7F7F7F"/>
              </a:buClr>
              <a:buSzPct val="72413"/>
              <a:buAutoNum type="arabicPeriod"/>
              <a:tabLst>
                <a:tab pos="372110" algn="l"/>
                <a:tab pos="372745" algn="l"/>
              </a:tabLst>
            </a:pPr>
            <a:r>
              <a:rPr spc="15" dirty="0"/>
              <a:t>Quick Search</a:t>
            </a:r>
            <a:r>
              <a:rPr sz="1500" spc="15" dirty="0"/>
              <a:t>: </a:t>
            </a:r>
            <a:r>
              <a:rPr sz="1500" spc="-20" dirty="0"/>
              <a:t>Incremental </a:t>
            </a:r>
            <a:r>
              <a:rPr sz="1500" spc="-25" dirty="0"/>
              <a:t>search</a:t>
            </a:r>
            <a:r>
              <a:rPr sz="1500" spc="45" dirty="0"/>
              <a:t> </a:t>
            </a:r>
            <a:r>
              <a:rPr sz="1500" spc="-25" dirty="0"/>
              <a:t>field.</a:t>
            </a:r>
            <a:endParaRPr sz="1500"/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7F7F7F"/>
              </a:buClr>
              <a:buFont typeface="Adobe Clean Light"/>
              <a:buAutoNum type="arabicPeriod"/>
            </a:pPr>
            <a:endParaRPr sz="1400"/>
          </a:p>
          <a:p>
            <a:pPr marL="12700">
              <a:lnSpc>
                <a:spcPct val="100000"/>
              </a:lnSpc>
            </a:pPr>
            <a:r>
              <a:rPr spc="15" dirty="0"/>
              <a:t>Atomic</a:t>
            </a:r>
            <a:r>
              <a:rPr spc="55" dirty="0"/>
              <a:t> </a:t>
            </a:r>
            <a:r>
              <a:rPr spc="25" dirty="0"/>
              <a:t>components</a:t>
            </a:r>
          </a:p>
          <a:p>
            <a:pPr marL="372745" indent="-360045">
              <a:lnSpc>
                <a:spcPct val="100000"/>
              </a:lnSpc>
              <a:spcBef>
                <a:spcPts val="730"/>
              </a:spcBef>
              <a:buClr>
                <a:srgbClr val="7F7F7F"/>
              </a:buClr>
              <a:buSzPct val="72413"/>
              <a:buAutoNum type="arabicPeriod" startAt="6"/>
              <a:tabLst>
                <a:tab pos="372110" algn="l"/>
                <a:tab pos="372745" algn="l"/>
              </a:tabLst>
            </a:pPr>
            <a:r>
              <a:rPr spc="5" dirty="0"/>
              <a:t>Title</a:t>
            </a:r>
            <a:r>
              <a:rPr sz="1500" spc="5" dirty="0"/>
              <a:t>: </a:t>
            </a:r>
            <a:r>
              <a:rPr sz="1500" spc="-25" dirty="0"/>
              <a:t>Headings configurable </a:t>
            </a:r>
            <a:r>
              <a:rPr sz="1500" spc="-30" dirty="0"/>
              <a:t>to </a:t>
            </a:r>
            <a:r>
              <a:rPr sz="1500" spc="-25" dirty="0"/>
              <a:t>allow levels </a:t>
            </a:r>
            <a:r>
              <a:rPr sz="1500" spc="15" dirty="0"/>
              <a:t>1 </a:t>
            </a:r>
            <a:r>
              <a:rPr sz="1500" spc="-30" dirty="0"/>
              <a:t>to</a:t>
            </a:r>
            <a:r>
              <a:rPr sz="1500" spc="85" dirty="0"/>
              <a:t> </a:t>
            </a:r>
            <a:r>
              <a:rPr sz="1500" spc="-55" dirty="0"/>
              <a:t>6.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790"/>
              </a:spcBef>
              <a:buClr>
                <a:srgbClr val="7F7F7F"/>
              </a:buClr>
              <a:buSzPct val="72413"/>
              <a:buAutoNum type="arabicPeriod" startAt="6"/>
              <a:tabLst>
                <a:tab pos="372110" algn="l"/>
                <a:tab pos="372745" algn="l"/>
              </a:tabLst>
            </a:pPr>
            <a:r>
              <a:rPr spc="-10" dirty="0"/>
              <a:t>Text</a:t>
            </a:r>
            <a:r>
              <a:rPr sz="1500" spc="-10" dirty="0"/>
              <a:t>: </a:t>
            </a:r>
            <a:r>
              <a:rPr sz="1500" spc="-15" dirty="0"/>
              <a:t>Plain </a:t>
            </a:r>
            <a:r>
              <a:rPr sz="1500" spc="-40" dirty="0"/>
              <a:t>or </a:t>
            </a:r>
            <a:r>
              <a:rPr sz="1500" spc="-20" dirty="0"/>
              <a:t>rich </a:t>
            </a:r>
            <a:r>
              <a:rPr sz="1500" spc="-30" dirty="0"/>
              <a:t>text </a:t>
            </a:r>
            <a:r>
              <a:rPr sz="1500" spc="-10" dirty="0"/>
              <a:t>with </a:t>
            </a:r>
            <a:r>
              <a:rPr sz="1500" spc="-25" dirty="0"/>
              <a:t>configurable</a:t>
            </a:r>
            <a:r>
              <a:rPr sz="1500" spc="135" dirty="0"/>
              <a:t> </a:t>
            </a:r>
            <a:r>
              <a:rPr sz="1500" spc="-25" dirty="0"/>
              <a:t>capabilities.</a:t>
            </a:r>
            <a:endParaRPr sz="1500"/>
          </a:p>
          <a:p>
            <a:pPr marL="372745" indent="-360045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2413"/>
              <a:buAutoNum type="arabicPeriod" startAt="6"/>
              <a:tabLst>
                <a:tab pos="372110" algn="l"/>
                <a:tab pos="372745" algn="l"/>
              </a:tabLst>
            </a:pPr>
            <a:r>
              <a:rPr spc="15" dirty="0"/>
              <a:t>Image</a:t>
            </a:r>
            <a:r>
              <a:rPr sz="1500" spc="15" dirty="0"/>
              <a:t>: </a:t>
            </a:r>
            <a:r>
              <a:rPr sz="1500" spc="-20" dirty="0"/>
              <a:t>Smart </a:t>
            </a:r>
            <a:r>
              <a:rPr sz="1500" spc="-25" dirty="0"/>
              <a:t>image </a:t>
            </a:r>
            <a:r>
              <a:rPr sz="1500" spc="-20" dirty="0"/>
              <a:t>display </a:t>
            </a:r>
            <a:r>
              <a:rPr sz="1500" spc="-10" dirty="0"/>
              <a:t>with </a:t>
            </a:r>
            <a:r>
              <a:rPr sz="1500" spc="-25" dirty="0"/>
              <a:t>configurable</a:t>
            </a:r>
            <a:r>
              <a:rPr sz="1500" spc="70" dirty="0"/>
              <a:t> </a:t>
            </a:r>
            <a:r>
              <a:rPr sz="1500" spc="-25" dirty="0"/>
              <a:t>capabilities.</a:t>
            </a:r>
            <a:endParaRPr sz="1500"/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F7F7F"/>
              </a:buClr>
              <a:buFont typeface="Adobe Clean Light"/>
              <a:buAutoNum type="arabicPeriod" startAt="6"/>
            </a:pPr>
            <a:endParaRPr sz="1350"/>
          </a:p>
          <a:p>
            <a:pPr marL="12700">
              <a:lnSpc>
                <a:spcPct val="100000"/>
              </a:lnSpc>
            </a:pPr>
            <a:r>
              <a:rPr spc="20" dirty="0"/>
              <a:t>Social</a:t>
            </a:r>
            <a:r>
              <a:rPr spc="65" dirty="0"/>
              <a:t> </a:t>
            </a:r>
            <a:r>
              <a:rPr spc="25" dirty="0"/>
              <a:t>components</a:t>
            </a:r>
          </a:p>
          <a:p>
            <a:pPr marL="372745" indent="-360045">
              <a:lnSpc>
                <a:spcPct val="100000"/>
              </a:lnSpc>
              <a:spcBef>
                <a:spcPts val="750"/>
              </a:spcBef>
              <a:buClr>
                <a:srgbClr val="7F7F7F"/>
              </a:buClr>
              <a:buSzPct val="72413"/>
              <a:buAutoNum type="arabicPeriod" startAt="9"/>
              <a:tabLst>
                <a:tab pos="372110" algn="l"/>
                <a:tab pos="372745" algn="l"/>
              </a:tabLst>
            </a:pPr>
            <a:r>
              <a:rPr spc="25" dirty="0"/>
              <a:t>Sharing</a:t>
            </a:r>
            <a:r>
              <a:rPr sz="1500" spc="25" dirty="0"/>
              <a:t>: </a:t>
            </a:r>
            <a:r>
              <a:rPr sz="1500" spc="-40" dirty="0"/>
              <a:t>Facebook </a:t>
            </a:r>
            <a:r>
              <a:rPr sz="1500" spc="-25" dirty="0"/>
              <a:t>and </a:t>
            </a:r>
            <a:r>
              <a:rPr sz="1500" spc="-20" dirty="0"/>
              <a:t>Pinterest</a:t>
            </a:r>
            <a:r>
              <a:rPr sz="1500" spc="35" dirty="0"/>
              <a:t> </a:t>
            </a:r>
            <a:r>
              <a:rPr sz="1500" spc="-25" dirty="0"/>
              <a:t>widgets.</a:t>
            </a:r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6077749" y="1236576"/>
            <a:ext cx="1804670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b="0" spc="15" dirty="0">
                <a:latin typeface="Adobe Clean Light"/>
                <a:cs typeface="Adobe Clean Light"/>
              </a:rPr>
              <a:t>Reference</a:t>
            </a:r>
            <a:r>
              <a:rPr sz="1450" b="0" spc="35" dirty="0">
                <a:latin typeface="Adobe Clean Light"/>
                <a:cs typeface="Adobe Clean Light"/>
              </a:rPr>
              <a:t> </a:t>
            </a:r>
            <a:r>
              <a:rPr sz="1450" b="0" spc="25" dirty="0">
                <a:latin typeface="Adobe Clean Light"/>
                <a:cs typeface="Adobe Clean Light"/>
              </a:rPr>
              <a:t>components</a:t>
            </a:r>
            <a:endParaRPr sz="145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7749" y="2647800"/>
            <a:ext cx="1795780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b="0" spc="25" dirty="0">
                <a:latin typeface="Adobe Clean Light"/>
                <a:cs typeface="Adobe Clean Light"/>
              </a:rPr>
              <a:t>Container</a:t>
            </a:r>
            <a:r>
              <a:rPr sz="1450" b="0" spc="10" dirty="0">
                <a:latin typeface="Adobe Clean Light"/>
                <a:cs typeface="Adobe Clean Light"/>
              </a:rPr>
              <a:t> </a:t>
            </a:r>
            <a:r>
              <a:rPr sz="1450" b="0" spc="25" dirty="0">
                <a:latin typeface="Adobe Clean Light"/>
                <a:cs typeface="Adobe Clean Light"/>
              </a:rPr>
              <a:t>components</a:t>
            </a:r>
            <a:endParaRPr sz="1450">
              <a:latin typeface="Adobe Clean Light"/>
              <a:cs typeface="Adobe Clean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7749" y="3726792"/>
            <a:ext cx="145224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b="0" spc="20" dirty="0">
                <a:latin typeface="Adobe Clean Light"/>
                <a:cs typeface="Adobe Clean Light"/>
              </a:rPr>
              <a:t>Form</a:t>
            </a:r>
            <a:r>
              <a:rPr sz="1450" b="0" spc="25" dirty="0">
                <a:latin typeface="Adobe Clean Light"/>
                <a:cs typeface="Adobe Clean Light"/>
              </a:rPr>
              <a:t> components</a:t>
            </a:r>
            <a:endParaRPr sz="1450">
              <a:latin typeface="Adobe Clean Light"/>
              <a:cs typeface="Adobe Clean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7749" y="1464055"/>
            <a:ext cx="5363210" cy="41160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72745" indent="-360045">
              <a:lnSpc>
                <a:spcPct val="100000"/>
              </a:lnSpc>
              <a:spcBef>
                <a:spcPts val="7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5" dirty="0">
                <a:latin typeface="Adobe Clean Light"/>
                <a:cs typeface="Adobe Clean Light"/>
              </a:rPr>
              <a:t>List</a:t>
            </a:r>
            <a:r>
              <a:rPr sz="1500" b="0" spc="5" dirty="0">
                <a:latin typeface="Adobe Clean Light"/>
                <a:cs typeface="Adobe Clean Light"/>
              </a:rPr>
              <a:t>: </a:t>
            </a:r>
            <a:r>
              <a:rPr sz="1500" b="0" spc="-15" dirty="0">
                <a:latin typeface="Adobe Clean Light"/>
                <a:cs typeface="Adobe Clean Light"/>
              </a:rPr>
              <a:t>Lists </a:t>
            </a:r>
            <a:r>
              <a:rPr sz="1500" b="0" spc="-30" dirty="0">
                <a:latin typeface="Adobe Clean Light"/>
                <a:cs typeface="Adobe Clean Light"/>
              </a:rPr>
              <a:t>pages </a:t>
            </a:r>
            <a:r>
              <a:rPr sz="1500" b="0" spc="-10" dirty="0">
                <a:latin typeface="Adobe Clean Light"/>
                <a:cs typeface="Adobe Clean Light"/>
              </a:rPr>
              <a:t>that </a:t>
            </a:r>
            <a:r>
              <a:rPr sz="1500" b="0" spc="-20" dirty="0">
                <a:latin typeface="Adobe Clean Light"/>
                <a:cs typeface="Adobe Clean Light"/>
              </a:rPr>
              <a:t>match </a:t>
            </a:r>
            <a:r>
              <a:rPr sz="1500" b="0" spc="-15" dirty="0">
                <a:latin typeface="Adobe Clean Light"/>
                <a:cs typeface="Adobe Clean Light"/>
              </a:rPr>
              <a:t>the </a:t>
            </a:r>
            <a:r>
              <a:rPr sz="1500" b="0" spc="-30" dirty="0">
                <a:latin typeface="Adobe Clean Light"/>
                <a:cs typeface="Adobe Clean Light"/>
              </a:rPr>
              <a:t>configured</a:t>
            </a:r>
            <a:r>
              <a:rPr sz="1500" b="0" spc="85" dirty="0">
                <a:latin typeface="Adobe Clean Light"/>
                <a:cs typeface="Adobe Clean Light"/>
              </a:rPr>
              <a:t> </a:t>
            </a:r>
            <a:r>
              <a:rPr sz="1500" b="0" spc="-25" dirty="0">
                <a:latin typeface="Adobe Clean Light"/>
                <a:cs typeface="Adobe Clean Light"/>
              </a:rPr>
              <a:t>criteria.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5" dirty="0">
                <a:latin typeface="Adobe Clean Light"/>
                <a:cs typeface="Adobe Clean Light"/>
              </a:rPr>
              <a:t>Teaser</a:t>
            </a:r>
            <a:r>
              <a:rPr sz="1500" b="0" spc="5" dirty="0">
                <a:latin typeface="Adobe Clean Light"/>
                <a:cs typeface="Adobe Clean Light"/>
              </a:rPr>
              <a:t>: </a:t>
            </a:r>
            <a:r>
              <a:rPr sz="1500" b="0" spc="-20" dirty="0">
                <a:latin typeface="Adobe Clean Light"/>
                <a:cs typeface="Adobe Clean Light"/>
              </a:rPr>
              <a:t>Visual link </a:t>
            </a:r>
            <a:r>
              <a:rPr sz="1500" b="0" spc="-30" dirty="0">
                <a:latin typeface="Adobe Clean Light"/>
                <a:cs typeface="Adobe Clean Light"/>
              </a:rPr>
              <a:t>to </a:t>
            </a:r>
            <a:r>
              <a:rPr sz="1500" b="0" spc="-15" dirty="0">
                <a:latin typeface="Adobe Clean Light"/>
                <a:cs typeface="Adobe Clean Light"/>
              </a:rPr>
              <a:t>a </a:t>
            </a:r>
            <a:r>
              <a:rPr sz="1500" b="0" spc="-35" dirty="0">
                <a:latin typeface="Adobe Clean Light"/>
                <a:cs typeface="Adobe Clean Light"/>
              </a:rPr>
              <a:t>page </a:t>
            </a:r>
            <a:r>
              <a:rPr sz="1500" b="0" spc="-20" dirty="0">
                <a:latin typeface="Adobe Clean Light"/>
                <a:cs typeface="Adobe Clean Light"/>
              </a:rPr>
              <a:t>teasing </a:t>
            </a:r>
            <a:r>
              <a:rPr sz="1500" b="0" spc="-10" dirty="0">
                <a:latin typeface="Adobe Clean Light"/>
                <a:cs typeface="Adobe Clean Light"/>
              </a:rPr>
              <a:t>its </a:t>
            </a:r>
            <a:r>
              <a:rPr sz="1500" b="0" spc="-30" dirty="0">
                <a:latin typeface="Adobe Clean Light"/>
                <a:cs typeface="Adobe Clean Light"/>
              </a:rPr>
              <a:t>content </a:t>
            </a:r>
            <a:r>
              <a:rPr sz="1500" b="0" spc="-10" dirty="0">
                <a:latin typeface="Adobe Clean Light"/>
                <a:cs typeface="Adobe Clean Light"/>
              </a:rPr>
              <a:t>with an</a:t>
            </a:r>
            <a:r>
              <a:rPr sz="1500" b="0" spc="160" dirty="0">
                <a:latin typeface="Adobe Clean Light"/>
                <a:cs typeface="Adobe Clean Light"/>
              </a:rPr>
              <a:t> </a:t>
            </a:r>
            <a:r>
              <a:rPr sz="1500" b="0" spc="-25" dirty="0">
                <a:latin typeface="Adobe Clean Light"/>
                <a:cs typeface="Adobe Clean Light"/>
              </a:rPr>
              <a:t>image.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81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Content Fragment</a:t>
            </a:r>
            <a:r>
              <a:rPr sz="1500" b="0" spc="20" dirty="0">
                <a:latin typeface="Adobe Clean Light"/>
                <a:cs typeface="Adobe Clean Light"/>
              </a:rPr>
              <a:t>: </a:t>
            </a:r>
            <a:r>
              <a:rPr sz="1500" b="0" spc="-15" dirty="0">
                <a:latin typeface="Adobe Clean Light"/>
                <a:cs typeface="Adobe Clean Light"/>
              </a:rPr>
              <a:t>Displays </a:t>
            </a:r>
            <a:r>
              <a:rPr sz="1500" b="0" spc="-25" dirty="0">
                <a:latin typeface="Adobe Clean Light"/>
                <a:cs typeface="Adobe Clean Light"/>
              </a:rPr>
              <a:t>reusable</a:t>
            </a:r>
            <a:r>
              <a:rPr sz="1500" b="0" spc="30" dirty="0">
                <a:latin typeface="Adobe Clean Light"/>
                <a:cs typeface="Adobe Clean Light"/>
              </a:rPr>
              <a:t> </a:t>
            </a:r>
            <a:r>
              <a:rPr sz="1500" b="0" spc="-30" dirty="0">
                <a:latin typeface="Adobe Clean Light"/>
                <a:cs typeface="Adobe Clean Light"/>
              </a:rPr>
              <a:t>content.</a:t>
            </a:r>
            <a:endParaRPr sz="15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buClr>
                <a:srgbClr val="7F7F7F"/>
              </a:buClr>
              <a:buFont typeface="Adobe Clean Light"/>
              <a:buAutoNum type="arabicPeriod" startAt="10"/>
            </a:pPr>
            <a:endParaRPr sz="18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7F7F7F"/>
              </a:buClr>
              <a:buFont typeface="Adobe Clean Light"/>
              <a:buAutoNum type="arabicPeriod" startAt="10"/>
            </a:pPr>
            <a:endParaRPr sz="16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10" dirty="0">
                <a:latin typeface="Adobe Clean Light"/>
                <a:cs typeface="Adobe Clean Light"/>
              </a:rPr>
              <a:t>Carousel</a:t>
            </a:r>
            <a:r>
              <a:rPr sz="1500" b="0" spc="10" dirty="0">
                <a:latin typeface="Adobe Clean Light"/>
                <a:cs typeface="Adobe Clean Light"/>
              </a:rPr>
              <a:t>: </a:t>
            </a:r>
            <a:r>
              <a:rPr sz="1500" b="0" spc="-25" dirty="0">
                <a:latin typeface="Adobe Clean Light"/>
                <a:cs typeface="Adobe Clean Light"/>
              </a:rPr>
              <a:t>Slideshow presentation </a:t>
            </a:r>
            <a:r>
              <a:rPr sz="1500" b="0" spc="-30" dirty="0">
                <a:latin typeface="Adobe Clean Light"/>
                <a:cs typeface="Adobe Clean Light"/>
              </a:rPr>
              <a:t>of</a:t>
            </a:r>
            <a:r>
              <a:rPr sz="1500" b="0" spc="25" dirty="0">
                <a:latin typeface="Adobe Clean Light"/>
                <a:cs typeface="Adobe Clean Light"/>
              </a:rPr>
              <a:t> </a:t>
            </a:r>
            <a:r>
              <a:rPr sz="1500" b="0" spc="-30" dirty="0">
                <a:latin typeface="Adobe Clean Light"/>
                <a:cs typeface="Adobe Clean Light"/>
              </a:rPr>
              <a:t>content.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dirty="0">
                <a:latin typeface="Adobe Clean Light"/>
                <a:cs typeface="Adobe Clean Light"/>
              </a:rPr>
              <a:t>Tabs</a:t>
            </a:r>
            <a:r>
              <a:rPr sz="1500" b="0" dirty="0">
                <a:latin typeface="Adobe Clean Light"/>
                <a:cs typeface="Adobe Clean Light"/>
              </a:rPr>
              <a:t>: </a:t>
            </a:r>
            <a:r>
              <a:rPr sz="1500" b="0" spc="-25" dirty="0">
                <a:latin typeface="Adobe Clean Light"/>
                <a:cs typeface="Adobe Clean Light"/>
              </a:rPr>
              <a:t>Organizes </a:t>
            </a:r>
            <a:r>
              <a:rPr sz="1500" b="0" spc="-30" dirty="0">
                <a:latin typeface="Adobe Clean Light"/>
                <a:cs typeface="Adobe Clean Light"/>
              </a:rPr>
              <a:t>content </a:t>
            </a:r>
            <a:r>
              <a:rPr sz="1500" b="0" spc="-20" dirty="0">
                <a:latin typeface="Adobe Clean Light"/>
                <a:cs typeface="Adobe Clean Light"/>
              </a:rPr>
              <a:t>into </a:t>
            </a:r>
            <a:r>
              <a:rPr sz="1500" b="0" spc="-25" dirty="0">
                <a:latin typeface="Adobe Clean Light"/>
                <a:cs typeface="Adobe Clean Light"/>
              </a:rPr>
              <a:t>accessible</a:t>
            </a:r>
            <a:r>
              <a:rPr sz="1500" b="0" spc="60" dirty="0">
                <a:latin typeface="Adobe Clean Light"/>
                <a:cs typeface="Adobe Clean Light"/>
              </a:rPr>
              <a:t> </a:t>
            </a:r>
            <a:r>
              <a:rPr sz="1500" b="0" spc="-25" dirty="0">
                <a:latin typeface="Adobe Clean Light"/>
                <a:cs typeface="Adobe Clean Light"/>
              </a:rPr>
              <a:t>tabs.</a:t>
            </a:r>
            <a:endParaRPr sz="15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buClr>
                <a:srgbClr val="7F7F7F"/>
              </a:buClr>
              <a:buFont typeface="Adobe Clean Light"/>
              <a:buAutoNum type="arabicPeriod" startAt="10"/>
            </a:pPr>
            <a:endParaRPr sz="18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F7F7F"/>
              </a:buClr>
              <a:buFont typeface="Adobe Clean Light"/>
              <a:buAutoNum type="arabicPeriod" startAt="10"/>
            </a:pPr>
            <a:endParaRPr sz="165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Form </a:t>
            </a:r>
            <a:r>
              <a:rPr sz="1450" b="0" spc="15" dirty="0">
                <a:latin typeface="Adobe Clean Light"/>
                <a:cs typeface="Adobe Clean Light"/>
              </a:rPr>
              <a:t>Container</a:t>
            </a:r>
            <a:r>
              <a:rPr sz="1500" b="0" spc="15" dirty="0">
                <a:latin typeface="Adobe Clean Light"/>
                <a:cs typeface="Adobe Clean Light"/>
              </a:rPr>
              <a:t>: </a:t>
            </a:r>
            <a:r>
              <a:rPr sz="1500" b="0" spc="-25" dirty="0">
                <a:latin typeface="Adobe Clean Light"/>
                <a:cs typeface="Adobe Clean Light"/>
              </a:rPr>
              <a:t>Form paragraph</a:t>
            </a:r>
            <a:r>
              <a:rPr sz="1500" b="0" spc="60" dirty="0">
                <a:latin typeface="Adobe Clean Light"/>
                <a:cs typeface="Adobe Clean Light"/>
              </a:rPr>
              <a:t> </a:t>
            </a:r>
            <a:r>
              <a:rPr sz="1500" b="0" spc="-20" dirty="0">
                <a:latin typeface="Adobe Clean Light"/>
                <a:cs typeface="Adobe Clean Light"/>
              </a:rPr>
              <a:t>system.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Form </a:t>
            </a:r>
            <a:r>
              <a:rPr sz="1450" b="0" spc="-15" dirty="0">
                <a:latin typeface="Adobe Clean Light"/>
                <a:cs typeface="Adobe Clean Light"/>
              </a:rPr>
              <a:t>Text</a:t>
            </a:r>
            <a:r>
              <a:rPr sz="1500" b="0" spc="-15" dirty="0">
                <a:latin typeface="Adobe Clean Light"/>
                <a:cs typeface="Adobe Clean Light"/>
              </a:rPr>
              <a:t>: </a:t>
            </a:r>
            <a:r>
              <a:rPr sz="1500" b="0" spc="-45" dirty="0">
                <a:latin typeface="Adobe Clean Light"/>
                <a:cs typeface="Adobe Clean Light"/>
              </a:rPr>
              <a:t>Text </a:t>
            </a:r>
            <a:r>
              <a:rPr sz="1500" b="0" spc="-20" dirty="0">
                <a:latin typeface="Adobe Clean Light"/>
                <a:cs typeface="Adobe Clean Light"/>
              </a:rPr>
              <a:t>input </a:t>
            </a:r>
            <a:r>
              <a:rPr sz="1500" b="0" spc="-25" dirty="0">
                <a:latin typeface="Adobe Clean Light"/>
                <a:cs typeface="Adobe Clean Light"/>
              </a:rPr>
              <a:t>field </a:t>
            </a:r>
            <a:r>
              <a:rPr sz="1500" b="0" spc="-30" dirty="0">
                <a:latin typeface="Adobe Clean Light"/>
                <a:cs typeface="Adobe Clean Light"/>
              </a:rPr>
              <a:t>(text, text</a:t>
            </a:r>
            <a:r>
              <a:rPr sz="1500" b="0" spc="40" dirty="0">
                <a:latin typeface="Adobe Clean Light"/>
                <a:cs typeface="Adobe Clean Light"/>
              </a:rPr>
              <a:t> </a:t>
            </a:r>
            <a:r>
              <a:rPr sz="1500" b="0" spc="-30" dirty="0">
                <a:latin typeface="Adobe Clean Light"/>
                <a:cs typeface="Adobe Clean Light"/>
              </a:rPr>
              <a:t>area, </a:t>
            </a:r>
            <a:r>
              <a:rPr sz="1500" b="0" spc="-25" dirty="0">
                <a:latin typeface="Adobe Clean Light"/>
                <a:cs typeface="Adobe Clean Light"/>
              </a:rPr>
              <a:t>email, </a:t>
            </a:r>
            <a:r>
              <a:rPr sz="1500" b="0" spc="-35" dirty="0">
                <a:latin typeface="Adobe Clean Light"/>
                <a:cs typeface="Adobe Clean Light"/>
              </a:rPr>
              <a:t>phone, date, </a:t>
            </a:r>
            <a:r>
              <a:rPr sz="1500" b="0" spc="-30" dirty="0">
                <a:latin typeface="Adobe Clean Light"/>
                <a:cs typeface="Adobe Clean Light"/>
              </a:rPr>
              <a:t>…).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Form </a:t>
            </a:r>
            <a:r>
              <a:rPr sz="1450" b="0" spc="10" dirty="0">
                <a:latin typeface="Adobe Clean Light"/>
                <a:cs typeface="Adobe Clean Light"/>
              </a:rPr>
              <a:t>Options</a:t>
            </a:r>
            <a:r>
              <a:rPr sz="1500" b="0" spc="10" dirty="0">
                <a:latin typeface="Adobe Clean Light"/>
                <a:cs typeface="Adobe Clean Light"/>
              </a:rPr>
              <a:t>: </a:t>
            </a:r>
            <a:r>
              <a:rPr sz="1500" b="0" spc="-20" dirty="0">
                <a:latin typeface="Adobe Clean Light"/>
                <a:cs typeface="Adobe Clean Light"/>
              </a:rPr>
              <a:t>Multi-input </a:t>
            </a:r>
            <a:r>
              <a:rPr sz="1500" b="0" spc="-25" dirty="0">
                <a:latin typeface="Adobe Clean Light"/>
                <a:cs typeface="Adobe Clean Light"/>
              </a:rPr>
              <a:t>filed </a:t>
            </a:r>
            <a:r>
              <a:rPr sz="1500" b="0" spc="-35" dirty="0">
                <a:latin typeface="Adobe Clean Light"/>
                <a:cs typeface="Adobe Clean Light"/>
              </a:rPr>
              <a:t>(checkboxes, </a:t>
            </a:r>
            <a:r>
              <a:rPr sz="1500" b="0" spc="-30" dirty="0">
                <a:latin typeface="Adobe Clean Light"/>
                <a:cs typeface="Adobe Clean Light"/>
              </a:rPr>
              <a:t>radios, </a:t>
            </a:r>
            <a:r>
              <a:rPr sz="1500" b="0" spc="-40" dirty="0">
                <a:latin typeface="Adobe Clean Light"/>
                <a:cs typeface="Adobe Clean Light"/>
              </a:rPr>
              <a:t>drop-down,</a:t>
            </a:r>
            <a:r>
              <a:rPr sz="1500" b="0" spc="195" dirty="0">
                <a:latin typeface="Adobe Clean Light"/>
                <a:cs typeface="Adobe Clean Light"/>
              </a:rPr>
              <a:t> </a:t>
            </a:r>
            <a:r>
              <a:rPr sz="1500" b="0" spc="-30" dirty="0">
                <a:latin typeface="Adobe Clean Light"/>
                <a:cs typeface="Adobe Clean Light"/>
              </a:rPr>
              <a:t>…).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Form </a:t>
            </a:r>
            <a:r>
              <a:rPr sz="1450" b="0" spc="15" dirty="0">
                <a:latin typeface="Adobe Clean Light"/>
                <a:cs typeface="Adobe Clean Light"/>
              </a:rPr>
              <a:t>Button</a:t>
            </a:r>
            <a:r>
              <a:rPr sz="1500" b="0" spc="15" dirty="0">
                <a:latin typeface="Adobe Clean Light"/>
                <a:cs typeface="Adobe Clean Light"/>
              </a:rPr>
              <a:t>: </a:t>
            </a:r>
            <a:r>
              <a:rPr sz="1500" b="0" spc="-20" dirty="0">
                <a:latin typeface="Adobe Clean Light"/>
                <a:cs typeface="Adobe Clean Light"/>
              </a:rPr>
              <a:t>Submit </a:t>
            </a:r>
            <a:r>
              <a:rPr sz="1500" b="0" spc="-40" dirty="0">
                <a:latin typeface="Adobe Clean Light"/>
                <a:cs typeface="Adobe Clean Light"/>
              </a:rPr>
              <a:t>or </a:t>
            </a:r>
            <a:r>
              <a:rPr sz="1500" b="0" spc="-25" dirty="0">
                <a:latin typeface="Adobe Clean Light"/>
                <a:cs typeface="Adobe Clean Light"/>
              </a:rPr>
              <a:t>scriptable</a:t>
            </a:r>
            <a:r>
              <a:rPr sz="1500" b="0" spc="95" dirty="0">
                <a:latin typeface="Adobe Clean Light"/>
                <a:cs typeface="Adobe Clean Light"/>
              </a:rPr>
              <a:t> </a:t>
            </a:r>
            <a:r>
              <a:rPr sz="1500" b="0" spc="-25" dirty="0">
                <a:latin typeface="Adobe Clean Light"/>
                <a:cs typeface="Adobe Clean Light"/>
              </a:rPr>
              <a:t>button.</a:t>
            </a:r>
            <a:endParaRPr sz="1500">
              <a:latin typeface="Adobe Clean Light"/>
              <a:cs typeface="Adobe Clean Light"/>
            </a:endParaRPr>
          </a:p>
          <a:p>
            <a:pPr marL="372745" indent="-360045">
              <a:lnSpc>
                <a:spcPct val="100000"/>
              </a:lnSpc>
              <a:spcBef>
                <a:spcPts val="695"/>
              </a:spcBef>
              <a:buClr>
                <a:srgbClr val="7F7F7F"/>
              </a:buClr>
              <a:buSzPct val="72413"/>
              <a:buAutoNum type="arabicPeriod" startAt="10"/>
              <a:tabLst>
                <a:tab pos="372110" algn="l"/>
                <a:tab pos="372745" algn="l"/>
              </a:tabLst>
            </a:pPr>
            <a:r>
              <a:rPr sz="1450" b="0" spc="20" dirty="0">
                <a:latin typeface="Adobe Clean Light"/>
                <a:cs typeface="Adobe Clean Light"/>
              </a:rPr>
              <a:t>Form </a:t>
            </a:r>
            <a:r>
              <a:rPr sz="1450" b="0" spc="15" dirty="0">
                <a:latin typeface="Adobe Clean Light"/>
                <a:cs typeface="Adobe Clean Light"/>
              </a:rPr>
              <a:t>Hidden</a:t>
            </a:r>
            <a:r>
              <a:rPr sz="1500" b="0" spc="15" dirty="0">
                <a:latin typeface="Adobe Clean Light"/>
                <a:cs typeface="Adobe Clean Light"/>
              </a:rPr>
              <a:t>: </a:t>
            </a:r>
            <a:r>
              <a:rPr sz="1500" b="0" spc="-15" dirty="0">
                <a:latin typeface="Adobe Clean Light"/>
                <a:cs typeface="Adobe Clean Light"/>
              </a:rPr>
              <a:t>Invisible </a:t>
            </a:r>
            <a:r>
              <a:rPr sz="1500" b="0" spc="-20" dirty="0">
                <a:latin typeface="Adobe Clean Light"/>
                <a:cs typeface="Adobe Clean Light"/>
              </a:rPr>
              <a:t>input </a:t>
            </a:r>
            <a:r>
              <a:rPr sz="1500" b="0" spc="-25" dirty="0">
                <a:latin typeface="Adobe Clean Light"/>
                <a:cs typeface="Adobe Clean Light"/>
              </a:rPr>
              <a:t>field, </a:t>
            </a:r>
            <a:r>
              <a:rPr sz="1500" b="0" spc="-30" dirty="0">
                <a:latin typeface="Adobe Clean Light"/>
                <a:cs typeface="Adobe Clean Light"/>
              </a:rPr>
              <a:t>for </a:t>
            </a:r>
            <a:r>
              <a:rPr sz="1500" b="0" spc="-25" dirty="0">
                <a:latin typeface="Adobe Clean Light"/>
                <a:cs typeface="Adobe Clean Light"/>
              </a:rPr>
              <a:t>sending </a:t>
            </a:r>
            <a:r>
              <a:rPr sz="1500" b="0" spc="-20" dirty="0">
                <a:latin typeface="Adobe Clean Light"/>
                <a:cs typeface="Adobe Clean Light"/>
              </a:rPr>
              <a:t>information</a:t>
            </a:r>
            <a:r>
              <a:rPr sz="1500" b="0" spc="135" dirty="0">
                <a:latin typeface="Adobe Clean Light"/>
                <a:cs typeface="Adobe Clean Light"/>
              </a:rPr>
              <a:t> </a:t>
            </a:r>
            <a:r>
              <a:rPr sz="1500" b="0" spc="-30" dirty="0">
                <a:latin typeface="Adobe Clean Light"/>
                <a:cs typeface="Adobe Clean Light"/>
              </a:rPr>
              <a:t>along.</a:t>
            </a:r>
            <a:endParaRPr sz="15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19" y="6490817"/>
            <a:ext cx="617220" cy="10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404040"/>
                </a:solidFill>
                <a:latin typeface="Adobe Clean"/>
                <a:cs typeface="Adobe Clean"/>
              </a:rPr>
              <a:t>2018 Adobe.</a:t>
            </a:r>
            <a:r>
              <a:rPr sz="700" spc="3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45" dirty="0">
                <a:solidFill>
                  <a:srgbClr val="404040"/>
                </a:solidFill>
                <a:latin typeface="Adobe Clean"/>
                <a:cs typeface="Adobe Clean"/>
              </a:rPr>
              <a:t>A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25071" y="6388608"/>
            <a:ext cx="259079" cy="359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172200"/>
            <a:ext cx="884555" cy="685800"/>
          </a:xfrm>
          <a:custGeom>
            <a:avLst/>
            <a:gdLst/>
            <a:ahLst/>
            <a:cxnLst/>
            <a:rect l="l" t="t" r="r" b="b"/>
            <a:pathLst>
              <a:path w="884555" h="685800">
                <a:moveTo>
                  <a:pt x="0" y="0"/>
                </a:moveTo>
                <a:lnTo>
                  <a:pt x="884415" y="0"/>
                </a:lnTo>
                <a:lnTo>
                  <a:pt x="88441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2541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Template</a:t>
            </a:r>
            <a:r>
              <a:rPr spc="-45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Editor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375" y="1172971"/>
            <a:ext cx="632333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5" dirty="0">
                <a:latin typeface="Adobe Clean Light"/>
                <a:cs typeface="Adobe Clean Light"/>
              </a:rPr>
              <a:t>The </a:t>
            </a:r>
            <a:r>
              <a:rPr sz="2400" b="0" spc="-75" dirty="0">
                <a:latin typeface="Adobe Clean Light"/>
                <a:cs typeface="Adobe Clean Light"/>
              </a:rPr>
              <a:t>Core </a:t>
            </a:r>
            <a:r>
              <a:rPr sz="2400" b="0" spc="-45" dirty="0">
                <a:latin typeface="Adobe Clean Light"/>
                <a:cs typeface="Adobe Clean Light"/>
              </a:rPr>
              <a:t>Components </a:t>
            </a:r>
            <a:r>
              <a:rPr sz="2400" b="0" spc="-40" dirty="0">
                <a:latin typeface="Adobe Clean Light"/>
                <a:cs typeface="Adobe Clean Light"/>
              </a:rPr>
              <a:t>require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45" dirty="0">
                <a:latin typeface="Adobe Clean Light"/>
                <a:cs typeface="Adobe Clean Light"/>
              </a:rPr>
              <a:t>Template</a:t>
            </a:r>
            <a:r>
              <a:rPr sz="2400" b="0" spc="245" dirty="0">
                <a:latin typeface="Adobe Clean Light"/>
                <a:cs typeface="Adobe Clean Light"/>
              </a:rPr>
              <a:t> </a:t>
            </a:r>
            <a:r>
              <a:rPr sz="2400" b="0" spc="-45" dirty="0">
                <a:latin typeface="Adobe Clean Light"/>
                <a:cs typeface="Adobe Clean Light"/>
              </a:rPr>
              <a:t>Editor.</a:t>
            </a:r>
            <a:endParaRPr sz="24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1800" b="0" spc="-35" dirty="0">
                <a:latin typeface="Adobe Clean Light"/>
                <a:cs typeface="Adobe Clean Light"/>
              </a:rPr>
              <a:t>Purpose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35" dirty="0">
                <a:latin typeface="Adobe Clean Light"/>
                <a:cs typeface="Adobe Clean Light"/>
              </a:rPr>
              <a:t>Replaces </a:t>
            </a:r>
            <a:r>
              <a:rPr sz="1800" b="0" spc="-25" dirty="0">
                <a:latin typeface="Adobe Clean Light"/>
                <a:cs typeface="Adobe Clean Light"/>
              </a:rPr>
              <a:t>the classic UI Design</a:t>
            </a:r>
            <a:r>
              <a:rPr sz="1800" b="0" spc="130" dirty="0">
                <a:latin typeface="Adobe Clean Light"/>
                <a:cs typeface="Adobe Clean Light"/>
              </a:rPr>
              <a:t> </a:t>
            </a:r>
            <a:r>
              <a:rPr sz="1800" b="0" spc="-40" dirty="0">
                <a:latin typeface="Adobe Clean Light"/>
                <a:cs typeface="Adobe Clean Light"/>
              </a:rPr>
              <a:t>mode.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25" dirty="0">
                <a:latin typeface="Adobe Clean Light"/>
                <a:cs typeface="Adobe Clean Light"/>
              </a:rPr>
              <a:t>This </a:t>
            </a:r>
            <a:r>
              <a:rPr sz="1800" b="0" spc="-10" dirty="0">
                <a:latin typeface="Adobe Clean Light"/>
                <a:cs typeface="Adobe Clean Light"/>
              </a:rPr>
              <a:t>is </a:t>
            </a:r>
            <a:r>
              <a:rPr sz="1800" b="0" spc="-25" dirty="0">
                <a:latin typeface="Adobe Clean Light"/>
                <a:cs typeface="Adobe Clean Light"/>
              </a:rPr>
              <a:t>where </a:t>
            </a:r>
            <a:r>
              <a:rPr sz="1800" b="0" spc="-20" dirty="0">
                <a:latin typeface="Adobe Clean Light"/>
                <a:cs typeface="Adobe Clean Light"/>
              </a:rPr>
              <a:t>the </a:t>
            </a:r>
            <a:r>
              <a:rPr sz="1800" b="0" spc="-30" dirty="0">
                <a:latin typeface="Adobe Clean Light"/>
                <a:cs typeface="Adobe Clean Light"/>
              </a:rPr>
              <a:t>components </a:t>
            </a:r>
            <a:r>
              <a:rPr sz="1800" b="0" spc="-25" dirty="0">
                <a:latin typeface="Adobe Clean Light"/>
                <a:cs typeface="Adobe Clean Light"/>
              </a:rPr>
              <a:t>can </a:t>
            </a:r>
            <a:r>
              <a:rPr sz="1800" b="0" spc="-45" dirty="0">
                <a:latin typeface="Adobe Clean Light"/>
                <a:cs typeface="Adobe Clean Light"/>
              </a:rPr>
              <a:t>be </a:t>
            </a:r>
            <a:r>
              <a:rPr sz="1800" b="0" spc="-35" dirty="0">
                <a:latin typeface="Adobe Clean Light"/>
                <a:cs typeface="Adobe Clean Light"/>
              </a:rPr>
              <a:t>pre-configured </a:t>
            </a:r>
            <a:r>
              <a:rPr sz="1800" b="0" spc="-30" dirty="0">
                <a:latin typeface="Adobe Clean Light"/>
                <a:cs typeface="Adobe Clean Light"/>
              </a:rPr>
              <a:t>for </a:t>
            </a:r>
            <a:r>
              <a:rPr sz="1800" b="0" spc="-25" dirty="0">
                <a:latin typeface="Adobe Clean Light"/>
                <a:cs typeface="Adobe Clean Light"/>
              </a:rPr>
              <a:t>the</a:t>
            </a:r>
            <a:r>
              <a:rPr sz="1800" b="0" spc="310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author.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25" dirty="0">
                <a:latin typeface="Adobe Clean Light"/>
                <a:cs typeface="Adobe Clean Light"/>
              </a:rPr>
              <a:t>Offers </a:t>
            </a:r>
            <a:r>
              <a:rPr sz="1800" b="0" spc="-20" dirty="0">
                <a:latin typeface="Adobe Clean Light"/>
                <a:cs typeface="Adobe Clean Light"/>
              </a:rPr>
              <a:t>a </a:t>
            </a:r>
            <a:r>
              <a:rPr sz="1800" b="0" spc="-25" dirty="0">
                <a:latin typeface="Adobe Clean Light"/>
                <a:cs typeface="Adobe Clean Light"/>
              </a:rPr>
              <a:t>UI </a:t>
            </a:r>
            <a:r>
              <a:rPr sz="1800" b="0" spc="-45" dirty="0">
                <a:latin typeface="Adobe Clean Light"/>
                <a:cs typeface="Adobe Clean Light"/>
              </a:rPr>
              <a:t>to </a:t>
            </a:r>
            <a:r>
              <a:rPr sz="1800" b="0" spc="-40" dirty="0">
                <a:latin typeface="Adobe Clean Light"/>
                <a:cs typeface="Adobe Clean Light"/>
              </a:rPr>
              <a:t>compose page </a:t>
            </a:r>
            <a:r>
              <a:rPr sz="1800" b="0" spc="-25" dirty="0">
                <a:latin typeface="Adobe Clean Light"/>
                <a:cs typeface="Adobe Clean Light"/>
              </a:rPr>
              <a:t>variations, </a:t>
            </a:r>
            <a:r>
              <a:rPr sz="1800" b="0" spc="-20" dirty="0">
                <a:latin typeface="Adobe Clean Light"/>
                <a:cs typeface="Adobe Clean Light"/>
              </a:rPr>
              <a:t>instead </a:t>
            </a:r>
            <a:r>
              <a:rPr sz="1800" b="0" spc="-35" dirty="0">
                <a:latin typeface="Adobe Clean Light"/>
                <a:cs typeface="Adobe Clean Light"/>
              </a:rPr>
              <a:t>of </a:t>
            </a:r>
            <a:r>
              <a:rPr sz="1800" b="0" spc="-40" dirty="0">
                <a:latin typeface="Adobe Clean Light"/>
                <a:cs typeface="Adobe Clean Light"/>
              </a:rPr>
              <a:t>hard-coding</a:t>
            </a:r>
            <a:r>
              <a:rPr sz="1800" b="0" spc="-5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them.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0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30" dirty="0">
                <a:latin typeface="Adobe Clean Light"/>
                <a:cs typeface="Adobe Clean Light"/>
              </a:rPr>
              <a:t>Supports </a:t>
            </a:r>
            <a:r>
              <a:rPr sz="1800" b="0" spc="-20" dirty="0">
                <a:latin typeface="Adobe Clean Light"/>
                <a:cs typeface="Adobe Clean Light"/>
              </a:rPr>
              <a:t>the </a:t>
            </a:r>
            <a:r>
              <a:rPr sz="1800" b="0" spc="-30" dirty="0">
                <a:latin typeface="Adobe Clean Light"/>
                <a:cs typeface="Adobe Clean Light"/>
              </a:rPr>
              <a:t>responsive </a:t>
            </a:r>
            <a:r>
              <a:rPr sz="1800" b="0" spc="-35" dirty="0">
                <a:latin typeface="Adobe Clean Light"/>
                <a:cs typeface="Adobe Clean Light"/>
              </a:rPr>
              <a:t>grid </a:t>
            </a:r>
            <a:r>
              <a:rPr sz="1800" b="0" spc="-40" dirty="0">
                <a:latin typeface="Adobe Clean Light"/>
                <a:cs typeface="Adobe Clean Light"/>
              </a:rPr>
              <a:t>to </a:t>
            </a:r>
            <a:r>
              <a:rPr sz="1800" b="0" spc="-35" dirty="0">
                <a:latin typeface="Adobe Clean Light"/>
                <a:cs typeface="Adobe Clean Light"/>
              </a:rPr>
              <a:t>accommodate </a:t>
            </a:r>
            <a:r>
              <a:rPr sz="1800" b="0" spc="-30" dirty="0">
                <a:latin typeface="Adobe Clean Light"/>
                <a:cs typeface="Adobe Clean Light"/>
              </a:rPr>
              <a:t>for </a:t>
            </a:r>
            <a:r>
              <a:rPr sz="1800" b="0" spc="-20" dirty="0">
                <a:latin typeface="Adobe Clean Light"/>
                <a:cs typeface="Adobe Clean Light"/>
              </a:rPr>
              <a:t>different</a:t>
            </a:r>
            <a:r>
              <a:rPr sz="1800" b="0" spc="295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layout.</a:t>
            </a:r>
            <a:endParaRPr sz="1800">
              <a:latin typeface="Adobe Clean Light"/>
              <a:cs typeface="Adobe Clean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2166" y="6490817"/>
            <a:ext cx="5199380" cy="13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  <a:tabLst>
                <a:tab pos="5144770" algn="l"/>
              </a:tabLst>
            </a:pP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l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l</a:t>
            </a:r>
            <a:r>
              <a:rPr sz="700" spc="-1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R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i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g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ht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s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R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es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e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r</a:t>
            </a:r>
            <a:r>
              <a:rPr sz="700" spc="-10" dirty="0">
                <a:solidFill>
                  <a:srgbClr val="404040"/>
                </a:solidFill>
                <a:latin typeface="Adobe Clean"/>
                <a:cs typeface="Adobe Clean"/>
              </a:rPr>
              <a:t>v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ed.</a:t>
            </a:r>
            <a:r>
              <a:rPr sz="70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5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45" dirty="0">
                <a:solidFill>
                  <a:srgbClr val="404040"/>
                </a:solidFill>
                <a:latin typeface="Adobe Clean"/>
                <a:cs typeface="Adobe Clean"/>
              </a:rPr>
              <a:t>A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d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o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b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e</a:t>
            </a:r>
            <a:r>
              <a:rPr sz="70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35" dirty="0">
                <a:solidFill>
                  <a:srgbClr val="404040"/>
                </a:solidFill>
                <a:latin typeface="Adobe Clean"/>
                <a:cs typeface="Adobe Clean"/>
              </a:rPr>
              <a:t>C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o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n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f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i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d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e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nt</a:t>
            </a: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ia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l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.</a:t>
            </a:r>
            <a:r>
              <a:rPr sz="700" dirty="0">
                <a:solidFill>
                  <a:srgbClr val="404040"/>
                </a:solidFill>
                <a:latin typeface="Adobe Clean"/>
                <a:cs typeface="Adobe Clean"/>
              </a:rPr>
              <a:t>	</a:t>
            </a:r>
            <a:r>
              <a:rPr sz="1200" spc="-60" baseline="-13888" dirty="0">
                <a:solidFill>
                  <a:srgbClr val="404040"/>
                </a:solidFill>
                <a:latin typeface="Adobe Clean"/>
                <a:cs typeface="Adobe Clean"/>
              </a:rPr>
              <a:t>6</a:t>
            </a:r>
            <a:endParaRPr sz="1200" baseline="-13888">
              <a:latin typeface="Adobe Clean"/>
              <a:cs typeface="Adobe Cle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60535" y="0"/>
            <a:ext cx="258470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5704" y="0"/>
            <a:ext cx="3091815" cy="6858000"/>
          </a:xfrm>
          <a:custGeom>
            <a:avLst/>
            <a:gdLst/>
            <a:ahLst/>
            <a:cxnLst/>
            <a:rect l="l" t="t" r="r" b="b"/>
            <a:pathLst>
              <a:path w="3091815" h="6858000">
                <a:moveTo>
                  <a:pt x="0" y="0"/>
                </a:moveTo>
                <a:lnTo>
                  <a:pt x="3091766" y="6857999"/>
                </a:lnTo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5900" y="0"/>
            <a:ext cx="3169920" cy="6858000"/>
          </a:xfrm>
          <a:custGeom>
            <a:avLst/>
            <a:gdLst/>
            <a:ahLst/>
            <a:cxnLst/>
            <a:rect l="l" t="t" r="r" b="b"/>
            <a:pathLst>
              <a:path w="3169920" h="6858000">
                <a:moveTo>
                  <a:pt x="3169703" y="0"/>
                </a:moveTo>
                <a:lnTo>
                  <a:pt x="0" y="6857999"/>
                </a:lnTo>
              </a:path>
            </a:pathLst>
          </a:custGeom>
          <a:ln w="253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529584"/>
            <a:ext cx="9244584" cy="332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5" y="3911527"/>
            <a:ext cx="8143880" cy="2946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20154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404040"/>
                </a:solidFill>
              </a:rPr>
              <a:t>Style</a:t>
            </a:r>
            <a:r>
              <a:rPr spc="-70" dirty="0">
                <a:solidFill>
                  <a:srgbClr val="404040"/>
                </a:solidFill>
              </a:rPr>
              <a:t> </a:t>
            </a:r>
            <a:r>
              <a:rPr spc="-30" dirty="0">
                <a:solidFill>
                  <a:srgbClr val="404040"/>
                </a:solidFill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375" y="1172971"/>
            <a:ext cx="7099300" cy="257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5" dirty="0">
                <a:latin typeface="Adobe Clean Light"/>
                <a:cs typeface="Adobe Clean Light"/>
              </a:rPr>
              <a:t>The </a:t>
            </a:r>
            <a:r>
              <a:rPr sz="2400" b="0" spc="-75" dirty="0">
                <a:latin typeface="Adobe Clean Light"/>
                <a:cs typeface="Adobe Clean Light"/>
              </a:rPr>
              <a:t>Core </a:t>
            </a:r>
            <a:r>
              <a:rPr sz="2400" b="0" spc="-45" dirty="0">
                <a:latin typeface="Adobe Clean Light"/>
                <a:cs typeface="Adobe Clean Light"/>
              </a:rPr>
              <a:t>Components </a:t>
            </a:r>
            <a:r>
              <a:rPr sz="2400" b="0" spc="-25" dirty="0">
                <a:latin typeface="Adobe Clean Light"/>
                <a:cs typeface="Adobe Clean Light"/>
              </a:rPr>
              <a:t>implement the Style</a:t>
            </a:r>
            <a:r>
              <a:rPr sz="2400" b="0" spc="215" dirty="0">
                <a:latin typeface="Adobe Clean Light"/>
                <a:cs typeface="Adobe Clean Light"/>
              </a:rPr>
              <a:t> </a:t>
            </a:r>
            <a:r>
              <a:rPr sz="2400" b="0" spc="-25" dirty="0">
                <a:latin typeface="Adobe Clean Light"/>
                <a:cs typeface="Adobe Clean Light"/>
              </a:rPr>
              <a:t>System.</a:t>
            </a:r>
            <a:endParaRPr sz="24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1800" b="0" spc="-35" dirty="0">
                <a:latin typeface="Adobe Clean Light"/>
                <a:cs typeface="Adobe Clean Light"/>
              </a:rPr>
              <a:t>Purpose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40" dirty="0">
                <a:latin typeface="Adobe Clean Light"/>
                <a:cs typeface="Adobe Clean Light"/>
              </a:rPr>
              <a:t>Allow </a:t>
            </a:r>
            <a:r>
              <a:rPr sz="1800" b="0" spc="-30" dirty="0">
                <a:latin typeface="Adobe Clean Light"/>
                <a:cs typeface="Adobe Clean Light"/>
              </a:rPr>
              <a:t>content </a:t>
            </a:r>
            <a:r>
              <a:rPr sz="1800" b="0" spc="-25" dirty="0">
                <a:latin typeface="Adobe Clean Light"/>
                <a:cs typeface="Adobe Clean Light"/>
              </a:rPr>
              <a:t>authors </a:t>
            </a:r>
            <a:r>
              <a:rPr sz="1800" b="0" spc="-45" dirty="0">
                <a:latin typeface="Adobe Clean Light"/>
                <a:cs typeface="Adobe Clean Light"/>
              </a:rPr>
              <a:t>to </a:t>
            </a:r>
            <a:r>
              <a:rPr sz="1800" b="0" spc="-30" dirty="0">
                <a:latin typeface="Adobe Clean Light"/>
                <a:cs typeface="Adobe Clean Light"/>
              </a:rPr>
              <a:t>apply </a:t>
            </a:r>
            <a:r>
              <a:rPr sz="1800" b="0" spc="-10" dirty="0">
                <a:latin typeface="Adobe Clean Light"/>
                <a:cs typeface="Adobe Clean Light"/>
              </a:rPr>
              <a:t>visual </a:t>
            </a:r>
            <a:r>
              <a:rPr sz="1800" b="0" spc="-20" dirty="0">
                <a:latin typeface="Adobe Clean Light"/>
                <a:cs typeface="Adobe Clean Light"/>
              </a:rPr>
              <a:t>variants </a:t>
            </a:r>
            <a:r>
              <a:rPr sz="1800" b="0" spc="-45" dirty="0">
                <a:latin typeface="Adobe Clean Light"/>
                <a:cs typeface="Adobe Clean Light"/>
              </a:rPr>
              <a:t>to</a:t>
            </a:r>
            <a:r>
              <a:rPr sz="1800" b="0" spc="254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components.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40" dirty="0">
                <a:latin typeface="Adobe Clean Light"/>
                <a:cs typeface="Adobe Clean Light"/>
              </a:rPr>
              <a:t>Avoids </a:t>
            </a:r>
            <a:r>
              <a:rPr sz="1800" b="0" spc="-25" dirty="0">
                <a:latin typeface="Adobe Clean Light"/>
                <a:cs typeface="Adobe Clean Light"/>
              </a:rPr>
              <a:t>duplicating the </a:t>
            </a:r>
            <a:r>
              <a:rPr sz="1800" b="0" spc="-30" dirty="0">
                <a:latin typeface="Adobe Clean Light"/>
                <a:cs typeface="Adobe Clean Light"/>
              </a:rPr>
              <a:t>components for </a:t>
            </a:r>
            <a:r>
              <a:rPr sz="1800" b="0" spc="-5" dirty="0">
                <a:latin typeface="Adobe Clean Light"/>
                <a:cs typeface="Adobe Clean Light"/>
              </a:rPr>
              <a:t>just </a:t>
            </a:r>
            <a:r>
              <a:rPr sz="1800" b="0" spc="-25" dirty="0">
                <a:latin typeface="Adobe Clean Light"/>
                <a:cs typeface="Adobe Clean Light"/>
              </a:rPr>
              <a:t>applying </a:t>
            </a:r>
            <a:r>
              <a:rPr sz="1800" b="0" spc="-20" dirty="0">
                <a:latin typeface="Adobe Clean Light"/>
                <a:cs typeface="Adobe Clean Light"/>
              </a:rPr>
              <a:t>a different </a:t>
            </a:r>
            <a:r>
              <a:rPr sz="1800" b="0" spc="-45" dirty="0">
                <a:latin typeface="Adobe Clean Light"/>
                <a:cs typeface="Adobe Clean Light"/>
              </a:rPr>
              <a:t>CSS </a:t>
            </a:r>
            <a:r>
              <a:rPr sz="1800" b="0" spc="-20" dirty="0">
                <a:latin typeface="Adobe Clean Light"/>
                <a:cs typeface="Adobe Clean Light"/>
              </a:rPr>
              <a:t>class </a:t>
            </a:r>
            <a:r>
              <a:rPr sz="1800" b="0" spc="-45" dirty="0">
                <a:latin typeface="Adobe Clean Light"/>
                <a:cs typeface="Adobe Clean Light"/>
              </a:rPr>
              <a:t>to</a:t>
            </a:r>
            <a:r>
              <a:rPr sz="1800" b="0" spc="-15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it.</a:t>
            </a:r>
            <a:endParaRPr sz="1800">
              <a:latin typeface="Adobe Clean Light"/>
              <a:cs typeface="Adobe Clean Light"/>
            </a:endParaRPr>
          </a:p>
          <a:p>
            <a:pPr marL="12700" marR="2458085">
              <a:lnSpc>
                <a:spcPct val="134400"/>
              </a:lnSpc>
              <a:spcBef>
                <a:spcPts val="1295"/>
              </a:spcBef>
            </a:pPr>
            <a:r>
              <a:rPr sz="1800" b="0" spc="-30" dirty="0">
                <a:latin typeface="Adobe Clean Light"/>
                <a:cs typeface="Adobe Clean Light"/>
              </a:rPr>
              <a:t>Example of </a:t>
            </a:r>
            <a:r>
              <a:rPr sz="1800" b="0" spc="-20" dirty="0">
                <a:latin typeface="Adobe Clean Light"/>
                <a:cs typeface="Adobe Clean Light"/>
              </a:rPr>
              <a:t>a </a:t>
            </a:r>
            <a:r>
              <a:rPr sz="1800" b="0" spc="-25" dirty="0">
                <a:latin typeface="Adobe Clean Light"/>
                <a:cs typeface="Adobe Clean Light"/>
              </a:rPr>
              <a:t>List </a:t>
            </a:r>
            <a:r>
              <a:rPr sz="1800" b="0" spc="-30" dirty="0">
                <a:latin typeface="Adobe Clean Light"/>
                <a:cs typeface="Adobe Clean Light"/>
              </a:rPr>
              <a:t>component </a:t>
            </a:r>
            <a:r>
              <a:rPr sz="1800" b="0" spc="-15" dirty="0">
                <a:latin typeface="Adobe Clean Light"/>
                <a:cs typeface="Adobe Clean Light"/>
              </a:rPr>
              <a:t>that </a:t>
            </a:r>
            <a:r>
              <a:rPr sz="1800" b="0" spc="-25" dirty="0">
                <a:latin typeface="Adobe Clean Light"/>
                <a:cs typeface="Adobe Clean Light"/>
              </a:rPr>
              <a:t>can </a:t>
            </a:r>
            <a:r>
              <a:rPr sz="1800" b="0" spc="-20" dirty="0">
                <a:latin typeface="Adobe Clean Light"/>
                <a:cs typeface="Adobe Clean Light"/>
              </a:rPr>
              <a:t>have different  </a:t>
            </a:r>
            <a:r>
              <a:rPr sz="1800" b="0" spc="-10" dirty="0">
                <a:latin typeface="Adobe Clean Light"/>
                <a:cs typeface="Adobe Clean Light"/>
              </a:rPr>
              <a:t>visual </a:t>
            </a:r>
            <a:r>
              <a:rPr sz="1800" b="0" spc="-30" dirty="0">
                <a:latin typeface="Adobe Clean Light"/>
                <a:cs typeface="Adobe Clean Light"/>
              </a:rPr>
              <a:t>representations, </a:t>
            </a:r>
            <a:r>
              <a:rPr sz="1800" b="0" spc="-25" dirty="0">
                <a:latin typeface="Adobe Clean Light"/>
                <a:cs typeface="Adobe Clean Light"/>
              </a:rPr>
              <a:t>but </a:t>
            </a:r>
            <a:r>
              <a:rPr sz="1800" b="0" spc="-20" dirty="0">
                <a:latin typeface="Adobe Clean Light"/>
                <a:cs typeface="Adobe Clean Light"/>
              </a:rPr>
              <a:t>a single</a:t>
            </a:r>
            <a:r>
              <a:rPr sz="1800" b="0" spc="140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implementation.</a:t>
            </a:r>
            <a:endParaRPr sz="18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4047" y="3968496"/>
            <a:ext cx="1652016" cy="1789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6" y="3968496"/>
            <a:ext cx="1652016" cy="1789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8192" y="3968496"/>
            <a:ext cx="1652016" cy="1789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9903" y="2892551"/>
            <a:ext cx="6099048" cy="396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30118" y="6490106"/>
            <a:ext cx="12827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5" dirty="0">
                <a:solidFill>
                  <a:srgbClr val="404040"/>
                </a:solidFill>
                <a:latin typeface="Adobe Clean"/>
                <a:cs typeface="Adobe Clean"/>
              </a:rPr>
              <a:t>35</a:t>
            </a:fld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1621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404040"/>
                </a:solidFill>
              </a:rPr>
              <a:t>Archetype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375" y="1172971"/>
            <a:ext cx="859536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5" dirty="0">
                <a:latin typeface="Adobe Clean Light"/>
                <a:cs typeface="Adobe Clean Light"/>
              </a:rPr>
              <a:t>The </a:t>
            </a:r>
            <a:r>
              <a:rPr sz="2400" b="0" spc="-75" dirty="0">
                <a:latin typeface="Adobe Clean Light"/>
                <a:cs typeface="Adobe Clean Light"/>
              </a:rPr>
              <a:t>Core </a:t>
            </a:r>
            <a:r>
              <a:rPr sz="2400" b="0" spc="-45" dirty="0">
                <a:latin typeface="Adobe Clean Light"/>
                <a:cs typeface="Adobe Clean Light"/>
              </a:rPr>
              <a:t>Components </a:t>
            </a:r>
            <a:r>
              <a:rPr sz="2400" b="0" spc="-40" dirty="0">
                <a:latin typeface="Adobe Clean Light"/>
                <a:cs typeface="Adobe Clean Light"/>
              </a:rPr>
              <a:t>are </a:t>
            </a:r>
            <a:r>
              <a:rPr sz="2400" b="0" spc="-35" dirty="0">
                <a:latin typeface="Adobe Clean Light"/>
                <a:cs typeface="Adobe Clean Light"/>
              </a:rPr>
              <a:t>featured </a:t>
            </a:r>
            <a:r>
              <a:rPr sz="2400" b="0" spc="-5" dirty="0">
                <a:latin typeface="Adobe Clean Light"/>
                <a:cs typeface="Adobe Clean Light"/>
              </a:rPr>
              <a:t>in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65" dirty="0">
                <a:latin typeface="Adobe Clean Light"/>
                <a:cs typeface="Adobe Clean Light"/>
              </a:rPr>
              <a:t>AEM </a:t>
            </a:r>
            <a:r>
              <a:rPr sz="2400" b="0" spc="-40" dirty="0">
                <a:latin typeface="Adobe Clean Light"/>
                <a:cs typeface="Adobe Clean Light"/>
              </a:rPr>
              <a:t>Project</a:t>
            </a:r>
            <a:r>
              <a:rPr sz="2400" b="0" spc="345" dirty="0">
                <a:latin typeface="Adobe Clean Light"/>
                <a:cs typeface="Adobe Clean Light"/>
              </a:rPr>
              <a:t> </a:t>
            </a:r>
            <a:r>
              <a:rPr sz="2400" b="0" spc="-50" dirty="0">
                <a:latin typeface="Adobe Clean Light"/>
                <a:cs typeface="Adobe Clean Light"/>
              </a:rPr>
              <a:t>Archetype.</a:t>
            </a:r>
            <a:endParaRPr sz="24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1800" b="0" spc="-35" dirty="0">
                <a:latin typeface="Adobe Clean Light"/>
                <a:cs typeface="Adobe Clean Light"/>
              </a:rPr>
              <a:t>Purpose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35" dirty="0">
                <a:latin typeface="Adobe Clean Light"/>
                <a:cs typeface="Adobe Clean Light"/>
              </a:rPr>
              <a:t>Template </a:t>
            </a:r>
            <a:r>
              <a:rPr sz="1800" b="0" spc="-40" dirty="0">
                <a:latin typeface="Adobe Clean Light"/>
                <a:cs typeface="Adobe Clean Light"/>
              </a:rPr>
              <a:t>to </a:t>
            </a:r>
            <a:r>
              <a:rPr sz="1800" b="0" spc="-20" dirty="0">
                <a:latin typeface="Adobe Clean Light"/>
                <a:cs typeface="Adobe Clean Light"/>
              </a:rPr>
              <a:t>easily </a:t>
            </a:r>
            <a:r>
              <a:rPr sz="1800" b="0" spc="-35" dirty="0">
                <a:latin typeface="Adobe Clean Light"/>
                <a:cs typeface="Adobe Clean Light"/>
              </a:rPr>
              <a:t>create </a:t>
            </a:r>
            <a:r>
              <a:rPr sz="1800" b="0" spc="-20" dirty="0">
                <a:latin typeface="Adobe Clean Light"/>
                <a:cs typeface="Adobe Clean Light"/>
              </a:rPr>
              <a:t>a new </a:t>
            </a:r>
            <a:r>
              <a:rPr sz="1800" b="0" spc="-45" dirty="0">
                <a:latin typeface="Adobe Clean Light"/>
                <a:cs typeface="Adobe Clean Light"/>
              </a:rPr>
              <a:t>AEM </a:t>
            </a:r>
            <a:r>
              <a:rPr sz="1800" b="0" spc="-20" dirty="0">
                <a:latin typeface="Adobe Clean Light"/>
                <a:cs typeface="Adobe Clean Light"/>
              </a:rPr>
              <a:t>Sites</a:t>
            </a:r>
            <a:r>
              <a:rPr sz="1800" b="0" spc="265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project.</a:t>
            </a:r>
            <a:endParaRPr sz="18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45"/>
              </a:spcBef>
              <a:buClr>
                <a:srgbClr val="7F7F7F"/>
              </a:buClr>
              <a:buSzPct val="72222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800" b="0" spc="-20" dirty="0">
                <a:latin typeface="Adobe Clean Light"/>
                <a:cs typeface="Adobe Clean Light"/>
              </a:rPr>
              <a:t>Enables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15" dirty="0">
                <a:latin typeface="Adobe Clean Light"/>
                <a:cs typeface="Adobe Clean Light"/>
              </a:rPr>
              <a:t>all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55" dirty="0">
                <a:latin typeface="Adobe Clean Light"/>
                <a:cs typeface="Adobe Clean Light"/>
              </a:rPr>
              <a:t>Core</a:t>
            </a:r>
            <a:r>
              <a:rPr sz="1800" b="0" spc="20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Components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capabilities: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Template</a:t>
            </a:r>
            <a:r>
              <a:rPr sz="1800" b="0" spc="25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Editor,</a:t>
            </a:r>
            <a:r>
              <a:rPr sz="1800" b="0" spc="20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Style</a:t>
            </a:r>
            <a:r>
              <a:rPr sz="1800" b="0" spc="20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System</a:t>
            </a:r>
            <a:r>
              <a:rPr sz="1800" b="0" spc="15" dirty="0">
                <a:latin typeface="Adobe Clean Light"/>
                <a:cs typeface="Adobe Clean Light"/>
              </a:rPr>
              <a:t> </a:t>
            </a:r>
            <a:r>
              <a:rPr sz="1800" b="0" spc="-50" dirty="0">
                <a:latin typeface="Adobe Clean Light"/>
                <a:cs typeface="Adobe Clean Light"/>
              </a:rPr>
              <a:t>&amp;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Responsive</a:t>
            </a:r>
            <a:r>
              <a:rPr sz="1800" b="0" spc="25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Layout.</a:t>
            </a:r>
            <a:endParaRPr sz="18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</a:pPr>
            <a:r>
              <a:rPr sz="1800" b="0" spc="-45" dirty="0">
                <a:latin typeface="Adobe Clean Light"/>
                <a:cs typeface="Adobe Clean Light"/>
              </a:rPr>
              <a:t>The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new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45" dirty="0">
                <a:latin typeface="Adobe Clean Light"/>
                <a:cs typeface="Adobe Clean Light"/>
              </a:rPr>
              <a:t>Cloud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Manager</a:t>
            </a:r>
            <a:r>
              <a:rPr sz="1800" b="0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provides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a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25" dirty="0">
                <a:latin typeface="Adobe Clean Light"/>
                <a:cs typeface="Adobe Clean Light"/>
              </a:rPr>
              <a:t>UI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40" dirty="0">
                <a:latin typeface="Adobe Clean Light"/>
                <a:cs typeface="Adobe Clean Light"/>
              </a:rPr>
              <a:t>to</a:t>
            </a:r>
            <a:r>
              <a:rPr sz="1800" b="0" spc="15" dirty="0">
                <a:latin typeface="Adobe Clean Light"/>
                <a:cs typeface="Adobe Clean Light"/>
              </a:rPr>
              <a:t> </a:t>
            </a:r>
            <a:r>
              <a:rPr sz="1800" b="0" spc="-35" dirty="0">
                <a:latin typeface="Adobe Clean Light"/>
                <a:cs typeface="Adobe Clean Light"/>
              </a:rPr>
              <a:t>create</a:t>
            </a:r>
            <a:r>
              <a:rPr sz="1800" b="0" spc="15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new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45" dirty="0">
                <a:latin typeface="Adobe Clean Light"/>
                <a:cs typeface="Adobe Clean Light"/>
              </a:rPr>
              <a:t>AEM</a:t>
            </a:r>
            <a:r>
              <a:rPr sz="1800" b="0" spc="10" dirty="0">
                <a:latin typeface="Adobe Clean Light"/>
                <a:cs typeface="Adobe Clean Light"/>
              </a:rPr>
              <a:t> </a:t>
            </a:r>
            <a:r>
              <a:rPr sz="1800" b="0" spc="-30" dirty="0">
                <a:latin typeface="Adobe Clean Light"/>
                <a:cs typeface="Adobe Clean Light"/>
              </a:rPr>
              <a:t>projects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15" dirty="0">
                <a:latin typeface="Adobe Clean Light"/>
                <a:cs typeface="Adobe Clean Light"/>
              </a:rPr>
              <a:t>which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15" dirty="0">
                <a:latin typeface="Adobe Clean Light"/>
                <a:cs typeface="Adobe Clean Light"/>
              </a:rPr>
              <a:t>uses</a:t>
            </a:r>
            <a:r>
              <a:rPr sz="1800" b="0" spc="5" dirty="0">
                <a:latin typeface="Adobe Clean Light"/>
                <a:cs typeface="Adobe Clean Light"/>
              </a:rPr>
              <a:t> </a:t>
            </a:r>
            <a:r>
              <a:rPr sz="1800" b="0" spc="-20" dirty="0">
                <a:latin typeface="Adobe Clean Light"/>
                <a:cs typeface="Adobe Clean Light"/>
              </a:rPr>
              <a:t>the</a:t>
            </a:r>
            <a:r>
              <a:rPr sz="1800" b="0" spc="15" dirty="0">
                <a:latin typeface="Adobe Clean Light"/>
                <a:cs typeface="Adobe Clean Light"/>
              </a:rPr>
              <a:t> </a:t>
            </a:r>
            <a:r>
              <a:rPr sz="1800" b="0" spc="-40" dirty="0">
                <a:latin typeface="Adobe Clean Light"/>
                <a:cs typeface="Adobe Clean Light"/>
              </a:rPr>
              <a:t>Archetype.</a:t>
            </a:r>
            <a:endParaRPr sz="18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5152" y="3179064"/>
            <a:ext cx="10518648" cy="367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7152" y="3688079"/>
            <a:ext cx="8994648" cy="316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118" y="6490106"/>
            <a:ext cx="12827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45" dirty="0">
                <a:solidFill>
                  <a:srgbClr val="404040"/>
                </a:solidFill>
                <a:latin typeface="Adobe Clean"/>
                <a:cs typeface="Adobe Clean"/>
              </a:rPr>
              <a:t>36</a:t>
            </a:fld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850" y="315467"/>
            <a:ext cx="2488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45" dirty="0">
                <a:solidFill>
                  <a:srgbClr val="FFFFFF"/>
                </a:solidFill>
                <a:latin typeface="Adobe Clean Light"/>
                <a:cs typeface="Adobe Clean Light"/>
              </a:rPr>
              <a:t>Enough</a:t>
            </a:r>
            <a:r>
              <a:rPr sz="3200" b="0" spc="-5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3200" b="0" spc="-40" dirty="0">
                <a:solidFill>
                  <a:srgbClr val="FFFFFF"/>
                </a:solidFill>
                <a:latin typeface="Adobe Clean Light"/>
                <a:cs typeface="Adobe Clean Light"/>
              </a:rPr>
              <a:t>talking!</a:t>
            </a:r>
            <a:endParaRPr sz="3200">
              <a:latin typeface="Adobe Clean Light"/>
              <a:cs typeface="Adobe Clean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25071" y="6391655"/>
            <a:ext cx="259079" cy="359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0375" y="1172971"/>
            <a:ext cx="242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5" dirty="0">
                <a:solidFill>
                  <a:srgbClr val="FFFFFF"/>
                </a:solidFill>
                <a:latin typeface="Adobe Clean Light"/>
                <a:cs typeface="Adobe Clean Light"/>
              </a:rPr>
              <a:t>Show me </a:t>
            </a:r>
            <a:r>
              <a:rPr sz="2400" b="0" spc="-30" dirty="0">
                <a:solidFill>
                  <a:srgbClr val="FFFFFF"/>
                </a:solidFill>
                <a:latin typeface="Adobe Clean Light"/>
                <a:cs typeface="Adobe Clean Light"/>
              </a:rPr>
              <a:t>the</a:t>
            </a:r>
            <a:r>
              <a:rPr sz="2400" b="0" spc="15" dirty="0">
                <a:solidFill>
                  <a:srgbClr val="FFFFFF"/>
                </a:solidFill>
                <a:latin typeface="Adobe Clean Light"/>
                <a:cs typeface="Adobe Clean Light"/>
              </a:rPr>
              <a:t> </a:t>
            </a:r>
            <a:r>
              <a:rPr sz="2400" b="0" spc="-55" dirty="0">
                <a:solidFill>
                  <a:srgbClr val="FFFFFF"/>
                </a:solidFill>
                <a:latin typeface="Adobe Clean Light"/>
                <a:cs typeface="Adobe Clean Light"/>
              </a:rPr>
              <a:t>demo.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719" y="6490817"/>
            <a:ext cx="2011045" cy="10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</a:pPr>
            <a:r>
              <a:rPr sz="700" spc="-5" dirty="0">
                <a:solidFill>
                  <a:srgbClr val="404040"/>
                </a:solidFill>
                <a:latin typeface="Adobe Clean"/>
                <a:cs typeface="Adobe Clean"/>
              </a:rPr>
              <a:t>© </a:t>
            </a:r>
            <a:r>
              <a:rPr sz="700" spc="-30" dirty="0">
                <a:solidFill>
                  <a:srgbClr val="404040"/>
                </a:solidFill>
                <a:latin typeface="Adobe Clean"/>
                <a:cs typeface="Adobe Clean"/>
              </a:rPr>
              <a:t>2018 Adobe.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All 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Rights </a:t>
            </a:r>
            <a:r>
              <a:rPr sz="700" spc="-20" dirty="0">
                <a:solidFill>
                  <a:srgbClr val="404040"/>
                </a:solidFill>
                <a:latin typeface="Adobe Clean"/>
                <a:cs typeface="Adobe Clean"/>
              </a:rPr>
              <a:t>Reserved. </a:t>
            </a:r>
            <a:r>
              <a:rPr sz="700" spc="-25" dirty="0">
                <a:solidFill>
                  <a:srgbClr val="404040"/>
                </a:solidFill>
                <a:latin typeface="Adobe Clean"/>
                <a:cs typeface="Adobe Clean"/>
              </a:rPr>
              <a:t>Adobe</a:t>
            </a:r>
            <a:r>
              <a:rPr sz="700" spc="-90" dirty="0">
                <a:solidFill>
                  <a:srgbClr val="404040"/>
                </a:solidFill>
                <a:latin typeface="Adobe Clean"/>
                <a:cs typeface="Adobe Clean"/>
              </a:rPr>
              <a:t> </a:t>
            </a:r>
            <a:r>
              <a:rPr sz="700" spc="-15" dirty="0">
                <a:solidFill>
                  <a:srgbClr val="404040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-30" dirty="0"/>
              <a:t>2018 Adobe. </a:t>
            </a:r>
            <a:r>
              <a:rPr spc="-25" dirty="0"/>
              <a:t>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90" dirty="0"/>
              <a:t> </a:t>
            </a:r>
            <a:r>
              <a:rPr spc="-15" dirty="0"/>
              <a:t>Confidential.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55518" y="6490106"/>
            <a:ext cx="7874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spc="-45" dirty="0">
                <a:solidFill>
                  <a:srgbClr val="FFFFFF"/>
                </a:solidFill>
                <a:latin typeface="Adobe Clean"/>
                <a:cs typeface="Adobe Clean"/>
              </a:rPr>
              <a:t>9</a:t>
            </a:r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1481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Anatomy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1886" y="1833879"/>
            <a:ext cx="4256405" cy="43294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7495" marR="61594" indent="-265430">
              <a:lnSpc>
                <a:spcPct val="101099"/>
              </a:lnSpc>
              <a:spcBef>
                <a:spcPts val="75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30" dirty="0">
                <a:latin typeface="Adobe Clean Light"/>
                <a:cs typeface="Adobe Clean Light"/>
              </a:rPr>
              <a:t>Design </a:t>
            </a:r>
            <a:r>
              <a:rPr sz="1900" b="0" spc="-35" dirty="0">
                <a:latin typeface="Adobe Clean Light"/>
                <a:cs typeface="Adobe Clean Light"/>
              </a:rPr>
              <a:t>dialog </a:t>
            </a:r>
            <a:r>
              <a:rPr sz="1900" b="0" spc="-25" dirty="0">
                <a:latin typeface="Adobe Clean Light"/>
                <a:cs typeface="Adobe Clean Light"/>
              </a:rPr>
              <a:t>defines </a:t>
            </a:r>
            <a:r>
              <a:rPr sz="1900" b="0" spc="-15" dirty="0">
                <a:latin typeface="Adobe Clean Light"/>
                <a:cs typeface="Adobe Clean Light"/>
              </a:rPr>
              <a:t>what </a:t>
            </a:r>
            <a:r>
              <a:rPr sz="1900" b="0" spc="-25" dirty="0">
                <a:latin typeface="Adobe Clean Light"/>
                <a:cs typeface="Adobe Clean Light"/>
              </a:rPr>
              <a:t>authors can </a:t>
            </a:r>
            <a:r>
              <a:rPr sz="1900" b="0" spc="-45" dirty="0">
                <a:latin typeface="Adobe Clean Light"/>
                <a:cs typeface="Adobe Clean Light"/>
              </a:rPr>
              <a:t>or  </a:t>
            </a:r>
            <a:r>
              <a:rPr sz="1900" b="0" spc="-30" dirty="0">
                <a:latin typeface="Adobe Clean Light"/>
                <a:cs typeface="Adobe Clean Light"/>
              </a:rPr>
              <a:t>cannot </a:t>
            </a:r>
            <a:r>
              <a:rPr sz="1900" b="0" spc="-60" dirty="0">
                <a:latin typeface="Adobe Clean Light"/>
                <a:cs typeface="Adobe Clean Light"/>
              </a:rPr>
              <a:t>do </a:t>
            </a:r>
            <a:r>
              <a:rPr sz="1900" b="0" spc="-5" dirty="0">
                <a:latin typeface="Adobe Clean Light"/>
                <a:cs typeface="Adobe Clean Light"/>
              </a:rPr>
              <a:t>in </a:t>
            </a:r>
            <a:r>
              <a:rPr sz="1900" b="0" spc="-25" dirty="0">
                <a:latin typeface="Adobe Clean Light"/>
                <a:cs typeface="Adobe Clean Light"/>
              </a:rPr>
              <a:t>the </a:t>
            </a:r>
            <a:r>
              <a:rPr sz="1900" b="0" spc="-30" dirty="0">
                <a:latin typeface="Adobe Clean Light"/>
                <a:cs typeface="Adobe Clean Light"/>
              </a:rPr>
              <a:t>edit</a:t>
            </a:r>
            <a:r>
              <a:rPr sz="1900" b="0" spc="140" dirty="0">
                <a:latin typeface="Adobe Clean Light"/>
                <a:cs typeface="Adobe Clean Light"/>
              </a:rPr>
              <a:t> </a:t>
            </a:r>
            <a:r>
              <a:rPr sz="1900" b="0" spc="-35" dirty="0">
                <a:latin typeface="Adobe Clean Light"/>
                <a:cs typeface="Adobe Clean Light"/>
              </a:rPr>
              <a:t>dialog.</a:t>
            </a:r>
            <a:endParaRPr sz="1900">
              <a:latin typeface="Adobe Clean Light"/>
              <a:cs typeface="Adobe Clean Light"/>
            </a:endParaRPr>
          </a:p>
          <a:p>
            <a:pPr marL="277495" marR="7620" indent="-265430">
              <a:lnSpc>
                <a:spcPct val="101099"/>
              </a:lnSpc>
              <a:spcBef>
                <a:spcPts val="695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25" dirty="0">
                <a:latin typeface="Adobe Clean Light"/>
                <a:cs typeface="Adobe Clean Light"/>
              </a:rPr>
              <a:t>Edit </a:t>
            </a:r>
            <a:r>
              <a:rPr sz="1900" b="0" spc="-35" dirty="0">
                <a:latin typeface="Adobe Clean Light"/>
                <a:cs typeface="Adobe Clean Light"/>
              </a:rPr>
              <a:t>dialog </a:t>
            </a:r>
            <a:r>
              <a:rPr sz="1900" b="0" spc="-25" dirty="0">
                <a:latin typeface="Adobe Clean Light"/>
                <a:cs typeface="Adobe Clean Light"/>
              </a:rPr>
              <a:t>shows authors only the </a:t>
            </a:r>
            <a:r>
              <a:rPr sz="1900" b="0" spc="-35" dirty="0">
                <a:latin typeface="Adobe Clean Light"/>
                <a:cs typeface="Adobe Clean Light"/>
              </a:rPr>
              <a:t>options  </a:t>
            </a:r>
            <a:r>
              <a:rPr sz="1900" b="0" spc="-25" dirty="0">
                <a:latin typeface="Adobe Clean Light"/>
                <a:cs typeface="Adobe Clean Light"/>
              </a:rPr>
              <a:t>they </a:t>
            </a:r>
            <a:r>
              <a:rPr sz="1900" b="0" spc="-30" dirty="0">
                <a:latin typeface="Adobe Clean Light"/>
                <a:cs typeface="Adobe Clean Light"/>
              </a:rPr>
              <a:t>are allowed </a:t>
            </a:r>
            <a:r>
              <a:rPr sz="1900" b="0" spc="-45" dirty="0">
                <a:latin typeface="Adobe Clean Light"/>
                <a:cs typeface="Adobe Clean Light"/>
              </a:rPr>
              <a:t>to</a:t>
            </a:r>
            <a:r>
              <a:rPr sz="1900" b="0" spc="95" dirty="0">
                <a:latin typeface="Adobe Clean Light"/>
                <a:cs typeface="Adobe Clean Light"/>
              </a:rPr>
              <a:t> </a:t>
            </a:r>
            <a:r>
              <a:rPr sz="1900" b="0" spc="-30" dirty="0">
                <a:latin typeface="Adobe Clean Light"/>
                <a:cs typeface="Adobe Clean Light"/>
              </a:rPr>
              <a:t>use.</a:t>
            </a:r>
            <a:endParaRPr sz="1900">
              <a:latin typeface="Adobe Clean Light"/>
              <a:cs typeface="Adobe Clean Light"/>
            </a:endParaRPr>
          </a:p>
          <a:p>
            <a:pPr marL="277495" marR="527050" indent="-265430">
              <a:lnSpc>
                <a:spcPts val="2210"/>
              </a:lnSpc>
              <a:spcBef>
                <a:spcPts val="85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20" dirty="0">
                <a:latin typeface="Adobe Clean Light"/>
                <a:cs typeface="Adobe Clean Light"/>
              </a:rPr>
              <a:t>Sling </a:t>
            </a:r>
            <a:r>
              <a:rPr sz="1900" b="0" spc="-40" dirty="0">
                <a:latin typeface="Adobe Clean Light"/>
                <a:cs typeface="Adobe Clean Light"/>
              </a:rPr>
              <a:t>Model </a:t>
            </a:r>
            <a:r>
              <a:rPr sz="1900" b="0" spc="-20" dirty="0">
                <a:latin typeface="Adobe Clean Light"/>
                <a:cs typeface="Adobe Clean Light"/>
              </a:rPr>
              <a:t>verifies </a:t>
            </a:r>
            <a:r>
              <a:rPr sz="1900" b="0" spc="-25" dirty="0">
                <a:latin typeface="Adobe Clean Light"/>
                <a:cs typeface="Adobe Clean Light"/>
              </a:rPr>
              <a:t>and </a:t>
            </a:r>
            <a:r>
              <a:rPr sz="1900" b="0" spc="-35" dirty="0">
                <a:latin typeface="Adobe Clean Light"/>
                <a:cs typeface="Adobe Clean Light"/>
              </a:rPr>
              <a:t>prepares </a:t>
            </a:r>
            <a:r>
              <a:rPr sz="1900" b="0" spc="-25" dirty="0">
                <a:latin typeface="Adobe Clean Light"/>
                <a:cs typeface="Adobe Clean Light"/>
              </a:rPr>
              <a:t>the  </a:t>
            </a:r>
            <a:r>
              <a:rPr sz="1900" b="0" spc="-35" dirty="0">
                <a:latin typeface="Adobe Clean Light"/>
                <a:cs typeface="Adobe Clean Light"/>
              </a:rPr>
              <a:t>content </a:t>
            </a:r>
            <a:r>
              <a:rPr sz="1900" b="0" spc="-30" dirty="0">
                <a:latin typeface="Adobe Clean Light"/>
                <a:cs typeface="Adobe Clean Light"/>
              </a:rPr>
              <a:t>for </a:t>
            </a:r>
            <a:r>
              <a:rPr sz="1900" b="0" spc="-25" dirty="0">
                <a:latin typeface="Adobe Clean Light"/>
                <a:cs typeface="Adobe Clean Light"/>
              </a:rPr>
              <a:t>the view</a:t>
            </a:r>
            <a:r>
              <a:rPr sz="1900" b="0" spc="105" dirty="0">
                <a:latin typeface="Adobe Clean Light"/>
                <a:cs typeface="Adobe Clean Light"/>
              </a:rPr>
              <a:t> </a:t>
            </a:r>
            <a:r>
              <a:rPr sz="1900" b="0" spc="-25" dirty="0">
                <a:latin typeface="Adobe Clean Light"/>
                <a:cs typeface="Adobe Clean Light"/>
              </a:rPr>
              <a:t>(template).</a:t>
            </a:r>
            <a:endParaRPr sz="1900">
              <a:latin typeface="Adobe Clean Light"/>
              <a:cs typeface="Adobe Clean Light"/>
            </a:endParaRPr>
          </a:p>
          <a:p>
            <a:pPr marL="277495" marR="45085" indent="-265430">
              <a:lnSpc>
                <a:spcPct val="100000"/>
              </a:lnSpc>
              <a:spcBef>
                <a:spcPts val="655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30" dirty="0">
                <a:latin typeface="Adobe Clean Light"/>
                <a:cs typeface="Adobe Clean Light"/>
              </a:rPr>
              <a:t>Result </a:t>
            </a:r>
            <a:r>
              <a:rPr sz="1900" b="0" spc="-35" dirty="0">
                <a:latin typeface="Adobe Clean Light"/>
                <a:cs typeface="Adobe Clean Light"/>
              </a:rPr>
              <a:t>of </a:t>
            </a:r>
            <a:r>
              <a:rPr sz="1900" b="0" spc="-25" dirty="0">
                <a:latin typeface="Adobe Clean Light"/>
                <a:cs typeface="Adobe Clean Light"/>
              </a:rPr>
              <a:t>the </a:t>
            </a:r>
            <a:r>
              <a:rPr sz="1900" b="0" spc="-20" dirty="0">
                <a:latin typeface="Adobe Clean Light"/>
                <a:cs typeface="Adobe Clean Light"/>
              </a:rPr>
              <a:t>Sling </a:t>
            </a:r>
            <a:r>
              <a:rPr sz="1900" b="0" spc="-40" dirty="0">
                <a:latin typeface="Adobe Clean Light"/>
                <a:cs typeface="Adobe Clean Light"/>
              </a:rPr>
              <a:t>Model </a:t>
            </a:r>
            <a:r>
              <a:rPr sz="1900" b="0" spc="-25" dirty="0">
                <a:latin typeface="Adobe Clean Light"/>
                <a:cs typeface="Adobe Clean Light"/>
              </a:rPr>
              <a:t>can </a:t>
            </a:r>
            <a:r>
              <a:rPr sz="1900" b="0" spc="-50" dirty="0">
                <a:latin typeface="Adobe Clean Light"/>
                <a:cs typeface="Adobe Clean Light"/>
              </a:rPr>
              <a:t>be </a:t>
            </a:r>
            <a:r>
              <a:rPr sz="1900" b="0" spc="-25" dirty="0">
                <a:latin typeface="Adobe Clean Light"/>
                <a:cs typeface="Adobe Clean Light"/>
              </a:rPr>
              <a:t>serialized  </a:t>
            </a:r>
            <a:r>
              <a:rPr sz="1900" b="0" spc="-45" dirty="0">
                <a:latin typeface="Adobe Clean Light"/>
                <a:cs typeface="Adobe Clean Light"/>
              </a:rPr>
              <a:t>to </a:t>
            </a:r>
            <a:r>
              <a:rPr sz="1900" b="0" spc="-55" dirty="0">
                <a:latin typeface="Adobe Clean Light"/>
                <a:cs typeface="Adobe Clean Light"/>
              </a:rPr>
              <a:t>JSON </a:t>
            </a:r>
            <a:r>
              <a:rPr sz="1900" b="0" spc="-30" dirty="0">
                <a:latin typeface="Adobe Clean Light"/>
                <a:cs typeface="Adobe Clean Light"/>
              </a:rPr>
              <a:t>for </a:t>
            </a:r>
            <a:r>
              <a:rPr sz="1900" b="0" spc="-55" dirty="0">
                <a:latin typeface="Adobe Clean Light"/>
                <a:cs typeface="Adobe Clean Light"/>
              </a:rPr>
              <a:t>SPA</a:t>
            </a:r>
            <a:r>
              <a:rPr sz="1900" b="0" spc="145" dirty="0">
                <a:latin typeface="Adobe Clean Light"/>
                <a:cs typeface="Adobe Clean Light"/>
              </a:rPr>
              <a:t> </a:t>
            </a:r>
            <a:r>
              <a:rPr sz="1900" b="0" spc="-35" dirty="0">
                <a:latin typeface="Adobe Clean Light"/>
                <a:cs typeface="Adobe Clean Light"/>
              </a:rPr>
              <a:t>use-cases.</a:t>
            </a:r>
            <a:endParaRPr sz="1900">
              <a:latin typeface="Adobe Clean Light"/>
              <a:cs typeface="Adobe Clean Light"/>
            </a:endParaRPr>
          </a:p>
          <a:p>
            <a:pPr marL="277495" marR="467995" indent="-265430">
              <a:lnSpc>
                <a:spcPct val="101099"/>
              </a:lnSpc>
              <a:spcBef>
                <a:spcPts val="695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60" dirty="0">
                <a:latin typeface="Adobe Clean Light"/>
                <a:cs typeface="Adobe Clean Light"/>
              </a:rPr>
              <a:t>HTL </a:t>
            </a:r>
            <a:r>
              <a:rPr sz="1900" b="0" spc="-30" dirty="0">
                <a:latin typeface="Adobe Clean Light"/>
                <a:cs typeface="Adobe Clean Light"/>
              </a:rPr>
              <a:t>renders </a:t>
            </a:r>
            <a:r>
              <a:rPr sz="1900" b="0" spc="-25" dirty="0">
                <a:latin typeface="Adobe Clean Light"/>
                <a:cs typeface="Adobe Clean Light"/>
              </a:rPr>
              <a:t>the </a:t>
            </a:r>
            <a:r>
              <a:rPr sz="1900" b="0" spc="-50" dirty="0">
                <a:latin typeface="Adobe Clean Light"/>
                <a:cs typeface="Adobe Clean Light"/>
              </a:rPr>
              <a:t>HTML </a:t>
            </a:r>
            <a:r>
              <a:rPr sz="1900" b="0" spc="-35" dirty="0">
                <a:latin typeface="Adobe Clean Light"/>
                <a:cs typeface="Adobe Clean Light"/>
              </a:rPr>
              <a:t>server-side </a:t>
            </a:r>
            <a:r>
              <a:rPr sz="1900" b="0" spc="-30" dirty="0">
                <a:latin typeface="Adobe Clean Light"/>
                <a:cs typeface="Adobe Clean Light"/>
              </a:rPr>
              <a:t>for  </a:t>
            </a:r>
            <a:r>
              <a:rPr sz="1900" b="0" spc="-25" dirty="0">
                <a:latin typeface="Adobe Clean Light"/>
                <a:cs typeface="Adobe Clean Light"/>
              </a:rPr>
              <a:t>traditional </a:t>
            </a:r>
            <a:r>
              <a:rPr sz="1900" b="0" spc="-35" dirty="0">
                <a:latin typeface="Adobe Clean Light"/>
                <a:cs typeface="Adobe Clean Light"/>
              </a:rPr>
              <a:t>server-side</a:t>
            </a:r>
            <a:r>
              <a:rPr sz="1900" b="0" spc="20" dirty="0">
                <a:latin typeface="Adobe Clean Light"/>
                <a:cs typeface="Adobe Clean Light"/>
              </a:rPr>
              <a:t> </a:t>
            </a:r>
            <a:r>
              <a:rPr sz="1900" b="0" spc="-30" dirty="0">
                <a:latin typeface="Adobe Clean Light"/>
                <a:cs typeface="Adobe Clean Light"/>
              </a:rPr>
              <a:t>rendering.</a:t>
            </a:r>
            <a:endParaRPr sz="1900">
              <a:latin typeface="Adobe Clean Light"/>
              <a:cs typeface="Adobe Clean Light"/>
            </a:endParaRPr>
          </a:p>
          <a:p>
            <a:pPr marL="277495" marR="5080" indent="-265430">
              <a:lnSpc>
                <a:spcPct val="101099"/>
              </a:lnSpc>
              <a:spcBef>
                <a:spcPts val="60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50" dirty="0">
                <a:latin typeface="Adobe Clean Light"/>
                <a:cs typeface="Adobe Clean Light"/>
              </a:rPr>
              <a:t>HTML </a:t>
            </a:r>
            <a:r>
              <a:rPr sz="1900" b="0" spc="-30" dirty="0">
                <a:latin typeface="Adobe Clean Light"/>
                <a:cs typeface="Adobe Clean Light"/>
              </a:rPr>
              <a:t>output </a:t>
            </a:r>
            <a:r>
              <a:rPr sz="1900" b="0" spc="-5" dirty="0">
                <a:latin typeface="Adobe Clean Light"/>
                <a:cs typeface="Adobe Clean Light"/>
              </a:rPr>
              <a:t>is </a:t>
            </a:r>
            <a:r>
              <a:rPr sz="1900" b="0" spc="-30" dirty="0">
                <a:latin typeface="Adobe Clean Light"/>
                <a:cs typeface="Adobe Clean Light"/>
              </a:rPr>
              <a:t>semantic, </a:t>
            </a:r>
            <a:r>
              <a:rPr sz="1900" b="0" spc="-35" dirty="0">
                <a:latin typeface="Adobe Clean Light"/>
                <a:cs typeface="Adobe Clean Light"/>
              </a:rPr>
              <a:t>accessible,  </a:t>
            </a:r>
            <a:r>
              <a:rPr sz="1900" b="0" spc="-30" dirty="0">
                <a:latin typeface="Adobe Clean Light"/>
                <a:cs typeface="Adobe Clean Light"/>
              </a:rPr>
              <a:t>search-engine </a:t>
            </a:r>
            <a:r>
              <a:rPr sz="1900" b="0" spc="-35" dirty="0">
                <a:latin typeface="Adobe Clean Light"/>
                <a:cs typeface="Adobe Clean Light"/>
              </a:rPr>
              <a:t>optimized, </a:t>
            </a:r>
            <a:r>
              <a:rPr sz="1900" b="0" spc="-25" dirty="0">
                <a:latin typeface="Adobe Clean Light"/>
                <a:cs typeface="Adobe Clean Light"/>
              </a:rPr>
              <a:t>and easy </a:t>
            </a:r>
            <a:r>
              <a:rPr sz="1900" b="0" spc="-45" dirty="0">
                <a:latin typeface="Adobe Clean Light"/>
                <a:cs typeface="Adobe Clean Light"/>
              </a:rPr>
              <a:t>to</a:t>
            </a:r>
            <a:r>
              <a:rPr sz="1900" b="0" spc="80" dirty="0">
                <a:latin typeface="Adobe Clean Light"/>
                <a:cs typeface="Adobe Clean Light"/>
              </a:rPr>
              <a:t> </a:t>
            </a:r>
            <a:r>
              <a:rPr sz="1900" b="0" spc="-25" dirty="0">
                <a:latin typeface="Adobe Clean Light"/>
                <a:cs typeface="Adobe Clean Light"/>
              </a:rPr>
              <a:t>style.</a:t>
            </a:r>
            <a:endParaRPr sz="1900">
              <a:latin typeface="Adobe Clean Light"/>
              <a:cs typeface="Adobe Clean Light"/>
            </a:endParaRPr>
          </a:p>
          <a:p>
            <a:pPr marL="278130" indent="-265430">
              <a:lnSpc>
                <a:spcPct val="100000"/>
              </a:lnSpc>
              <a:spcBef>
                <a:spcPts val="715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1900" b="0" spc="-25" dirty="0">
                <a:latin typeface="Adobe Clean Light"/>
                <a:cs typeface="Adobe Clean Light"/>
              </a:rPr>
              <a:t>Implement the Style</a:t>
            </a:r>
            <a:r>
              <a:rPr sz="1900" b="0" spc="50" dirty="0">
                <a:latin typeface="Adobe Clean Light"/>
                <a:cs typeface="Adobe Clean Light"/>
              </a:rPr>
              <a:t> </a:t>
            </a:r>
            <a:r>
              <a:rPr sz="1900" b="0" spc="-25" dirty="0">
                <a:latin typeface="Adobe Clean Light"/>
                <a:cs typeface="Adobe Clean Light"/>
              </a:rPr>
              <a:t>System.</a:t>
            </a:r>
            <a:endParaRPr sz="1900">
              <a:latin typeface="Adobe Clean Light"/>
              <a:cs typeface="Adobe Clean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0372" y="4889813"/>
            <a:ext cx="1402715" cy="150495"/>
          </a:xfrm>
          <a:custGeom>
            <a:avLst/>
            <a:gdLst/>
            <a:ahLst/>
            <a:cxnLst/>
            <a:rect l="l" t="t" r="r" b="b"/>
            <a:pathLst>
              <a:path w="1402714" h="150495">
                <a:moveTo>
                  <a:pt x="1402449" y="0"/>
                </a:moveTo>
                <a:lnTo>
                  <a:pt x="1370923" y="44655"/>
                </a:lnTo>
                <a:lnTo>
                  <a:pt x="1317815" y="71578"/>
                </a:lnTo>
                <a:lnTo>
                  <a:pt x="1242323" y="95520"/>
                </a:lnTo>
                <a:lnTo>
                  <a:pt x="1197065" y="106184"/>
                </a:lnTo>
                <a:lnTo>
                  <a:pt x="1147268" y="115876"/>
                </a:lnTo>
                <a:lnTo>
                  <a:pt x="1093286" y="124521"/>
                </a:lnTo>
                <a:lnTo>
                  <a:pt x="1035470" y="132043"/>
                </a:lnTo>
                <a:lnTo>
                  <a:pt x="974173" y="138366"/>
                </a:lnTo>
                <a:lnTo>
                  <a:pt x="909747" y="143416"/>
                </a:lnTo>
                <a:lnTo>
                  <a:pt x="842546" y="147116"/>
                </a:lnTo>
                <a:lnTo>
                  <a:pt x="772920" y="149392"/>
                </a:lnTo>
                <a:lnTo>
                  <a:pt x="701224" y="150167"/>
                </a:lnTo>
                <a:lnTo>
                  <a:pt x="629528" y="149392"/>
                </a:lnTo>
                <a:lnTo>
                  <a:pt x="559903" y="147116"/>
                </a:lnTo>
                <a:lnTo>
                  <a:pt x="492701" y="143416"/>
                </a:lnTo>
                <a:lnTo>
                  <a:pt x="428276" y="138366"/>
                </a:lnTo>
                <a:lnTo>
                  <a:pt x="366979" y="132043"/>
                </a:lnTo>
                <a:lnTo>
                  <a:pt x="309163" y="124521"/>
                </a:lnTo>
                <a:lnTo>
                  <a:pt x="255180" y="115876"/>
                </a:lnTo>
                <a:lnTo>
                  <a:pt x="205383" y="106184"/>
                </a:lnTo>
                <a:lnTo>
                  <a:pt x="160125" y="95520"/>
                </a:lnTo>
                <a:lnTo>
                  <a:pt x="119758" y="83960"/>
                </a:lnTo>
                <a:lnTo>
                  <a:pt x="55105" y="58451"/>
                </a:lnTo>
                <a:lnTo>
                  <a:pt x="14246" y="30263"/>
                </a:lnTo>
                <a:lnTo>
                  <a:pt x="3620" y="15353"/>
                </a:lnTo>
                <a:lnTo>
                  <a:pt x="0" y="0"/>
                </a:lnTo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372" y="4739646"/>
            <a:ext cx="1402715" cy="901065"/>
          </a:xfrm>
          <a:custGeom>
            <a:avLst/>
            <a:gdLst/>
            <a:ahLst/>
            <a:cxnLst/>
            <a:rect l="l" t="t" r="r" b="b"/>
            <a:pathLst>
              <a:path w="1402714" h="901064">
                <a:moveTo>
                  <a:pt x="0" y="150167"/>
                </a:moveTo>
                <a:lnTo>
                  <a:pt x="31525" y="105512"/>
                </a:lnTo>
                <a:lnTo>
                  <a:pt x="84634" y="78588"/>
                </a:lnTo>
                <a:lnTo>
                  <a:pt x="160125" y="54647"/>
                </a:lnTo>
                <a:lnTo>
                  <a:pt x="205383" y="43983"/>
                </a:lnTo>
                <a:lnTo>
                  <a:pt x="255180" y="34290"/>
                </a:lnTo>
                <a:lnTo>
                  <a:pt x="309163" y="25646"/>
                </a:lnTo>
                <a:lnTo>
                  <a:pt x="366979" y="18124"/>
                </a:lnTo>
                <a:lnTo>
                  <a:pt x="428276" y="11800"/>
                </a:lnTo>
                <a:lnTo>
                  <a:pt x="492701" y="6751"/>
                </a:lnTo>
                <a:lnTo>
                  <a:pt x="559903" y="3050"/>
                </a:lnTo>
                <a:lnTo>
                  <a:pt x="629528" y="775"/>
                </a:lnTo>
                <a:lnTo>
                  <a:pt x="701224" y="0"/>
                </a:lnTo>
                <a:lnTo>
                  <a:pt x="772920" y="775"/>
                </a:lnTo>
                <a:lnTo>
                  <a:pt x="842546" y="3050"/>
                </a:lnTo>
                <a:lnTo>
                  <a:pt x="909747" y="6751"/>
                </a:lnTo>
                <a:lnTo>
                  <a:pt x="974173" y="11800"/>
                </a:lnTo>
                <a:lnTo>
                  <a:pt x="1035470" y="18124"/>
                </a:lnTo>
                <a:lnTo>
                  <a:pt x="1093286" y="25646"/>
                </a:lnTo>
                <a:lnTo>
                  <a:pt x="1147268" y="34290"/>
                </a:lnTo>
                <a:lnTo>
                  <a:pt x="1197065" y="43983"/>
                </a:lnTo>
                <a:lnTo>
                  <a:pt x="1242323" y="54647"/>
                </a:lnTo>
                <a:lnTo>
                  <a:pt x="1282691" y="66207"/>
                </a:lnTo>
                <a:lnTo>
                  <a:pt x="1347343" y="91715"/>
                </a:lnTo>
                <a:lnTo>
                  <a:pt x="1388203" y="119903"/>
                </a:lnTo>
                <a:lnTo>
                  <a:pt x="1402449" y="150167"/>
                </a:lnTo>
                <a:lnTo>
                  <a:pt x="1402449" y="750837"/>
                </a:lnTo>
                <a:lnTo>
                  <a:pt x="1370923" y="795492"/>
                </a:lnTo>
                <a:lnTo>
                  <a:pt x="1317815" y="822416"/>
                </a:lnTo>
                <a:lnTo>
                  <a:pt x="1242323" y="846358"/>
                </a:lnTo>
                <a:lnTo>
                  <a:pt x="1197065" y="857022"/>
                </a:lnTo>
                <a:lnTo>
                  <a:pt x="1147268" y="866714"/>
                </a:lnTo>
                <a:lnTo>
                  <a:pt x="1093286" y="875359"/>
                </a:lnTo>
                <a:lnTo>
                  <a:pt x="1035470" y="882880"/>
                </a:lnTo>
                <a:lnTo>
                  <a:pt x="974173" y="889204"/>
                </a:lnTo>
                <a:lnTo>
                  <a:pt x="909747" y="894254"/>
                </a:lnTo>
                <a:lnTo>
                  <a:pt x="842546" y="897954"/>
                </a:lnTo>
                <a:lnTo>
                  <a:pt x="772920" y="900229"/>
                </a:lnTo>
                <a:lnTo>
                  <a:pt x="701224" y="901005"/>
                </a:lnTo>
                <a:lnTo>
                  <a:pt x="629528" y="900229"/>
                </a:lnTo>
                <a:lnTo>
                  <a:pt x="559903" y="897954"/>
                </a:lnTo>
                <a:lnTo>
                  <a:pt x="492701" y="894254"/>
                </a:lnTo>
                <a:lnTo>
                  <a:pt x="428276" y="889204"/>
                </a:lnTo>
                <a:lnTo>
                  <a:pt x="366979" y="882880"/>
                </a:lnTo>
                <a:lnTo>
                  <a:pt x="309163" y="875359"/>
                </a:lnTo>
                <a:lnTo>
                  <a:pt x="255180" y="866714"/>
                </a:lnTo>
                <a:lnTo>
                  <a:pt x="205383" y="857022"/>
                </a:lnTo>
                <a:lnTo>
                  <a:pt x="160125" y="846358"/>
                </a:lnTo>
                <a:lnTo>
                  <a:pt x="119758" y="834797"/>
                </a:lnTo>
                <a:lnTo>
                  <a:pt x="55105" y="809289"/>
                </a:lnTo>
                <a:lnTo>
                  <a:pt x="14246" y="781101"/>
                </a:lnTo>
                <a:lnTo>
                  <a:pt x="0" y="750837"/>
                </a:lnTo>
                <a:lnTo>
                  <a:pt x="0" y="150167"/>
                </a:lnTo>
                <a:close/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3660" y="5139944"/>
            <a:ext cx="6369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Adobe Clean"/>
                <a:cs typeface="Adobe Clean"/>
              </a:rPr>
              <a:t>Co</a:t>
            </a:r>
            <a:r>
              <a:rPr sz="1500" spc="-20" dirty="0">
                <a:latin typeface="Adobe Clean"/>
                <a:cs typeface="Adobe Clean"/>
              </a:rPr>
              <a:t>n</a:t>
            </a:r>
            <a:r>
              <a:rPr sz="1500" spc="-25" dirty="0">
                <a:latin typeface="Adobe Clean"/>
                <a:cs typeface="Adobe Clean"/>
              </a:rPr>
              <a:t>t</a:t>
            </a:r>
            <a:r>
              <a:rPr sz="1500" spc="-35" dirty="0">
                <a:latin typeface="Adobe Clean"/>
                <a:cs typeface="Adobe Clean"/>
              </a:rPr>
              <a:t>e</a:t>
            </a:r>
            <a:r>
              <a:rPr sz="1500" spc="-20" dirty="0">
                <a:latin typeface="Adobe Clean"/>
                <a:cs typeface="Adobe Clean"/>
              </a:rPr>
              <a:t>nt</a:t>
            </a:r>
            <a:endParaRPr sz="1500">
              <a:latin typeface="Adobe Clean"/>
              <a:cs typeface="Adobe Cle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704" y="1894098"/>
            <a:ext cx="4260850" cy="2621280"/>
          </a:xfrm>
          <a:custGeom>
            <a:avLst/>
            <a:gdLst/>
            <a:ahLst/>
            <a:cxnLst/>
            <a:rect l="l" t="t" r="r" b="b"/>
            <a:pathLst>
              <a:path w="4260850" h="2621279">
                <a:moveTo>
                  <a:pt x="0" y="0"/>
                </a:moveTo>
                <a:lnTo>
                  <a:pt x="4260507" y="0"/>
                </a:lnTo>
                <a:lnTo>
                  <a:pt x="4260507" y="2621000"/>
                </a:lnTo>
                <a:lnTo>
                  <a:pt x="0" y="2621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705" y="1894098"/>
            <a:ext cx="4258945" cy="2620010"/>
          </a:xfrm>
          <a:custGeom>
            <a:avLst/>
            <a:gdLst/>
            <a:ahLst/>
            <a:cxnLst/>
            <a:rect l="l" t="t" r="r" b="b"/>
            <a:pathLst>
              <a:path w="4258945" h="2620010">
                <a:moveTo>
                  <a:pt x="0" y="0"/>
                </a:moveTo>
                <a:lnTo>
                  <a:pt x="4258328" y="0"/>
                </a:lnTo>
                <a:lnTo>
                  <a:pt x="4258328" y="2619657"/>
                </a:lnTo>
                <a:lnTo>
                  <a:pt x="0" y="2619657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444" y="191363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dobe Clean"/>
                <a:cs typeface="Adobe Clean"/>
              </a:rPr>
              <a:t>Core</a:t>
            </a:r>
            <a:r>
              <a:rPr sz="1800" spc="-65" dirty="0">
                <a:latin typeface="Adobe Clean"/>
                <a:cs typeface="Adobe Clean"/>
              </a:rPr>
              <a:t> </a:t>
            </a:r>
            <a:r>
              <a:rPr sz="1800" spc="-45" dirty="0">
                <a:latin typeface="Adobe Clean"/>
                <a:cs typeface="Adobe Clean"/>
              </a:rPr>
              <a:t>Component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2095" y="2401387"/>
            <a:ext cx="1800225" cy="816610"/>
          </a:xfrm>
          <a:custGeom>
            <a:avLst/>
            <a:gdLst/>
            <a:ahLst/>
            <a:cxnLst/>
            <a:rect l="l" t="t" r="r" b="b"/>
            <a:pathLst>
              <a:path w="1800225" h="816610">
                <a:moveTo>
                  <a:pt x="0" y="0"/>
                </a:moveTo>
                <a:lnTo>
                  <a:pt x="1799996" y="0"/>
                </a:lnTo>
                <a:lnTo>
                  <a:pt x="1799996" y="816305"/>
                </a:lnTo>
                <a:lnTo>
                  <a:pt x="0" y="816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2095" y="2401873"/>
            <a:ext cx="1799589" cy="815975"/>
          </a:xfrm>
          <a:prstGeom prst="rect">
            <a:avLst/>
          </a:prstGeom>
          <a:ln w="32751">
            <a:solidFill>
              <a:srgbClr val="00A4E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spc="-35" dirty="0">
                <a:latin typeface="Adobe Clean"/>
                <a:cs typeface="Adobe Clean"/>
              </a:rPr>
              <a:t>Design</a:t>
            </a:r>
            <a:r>
              <a:rPr sz="1800" spc="-15" dirty="0">
                <a:latin typeface="Adobe Clean"/>
                <a:cs typeface="Adobe Clean"/>
              </a:rPr>
              <a:t> </a:t>
            </a:r>
            <a:r>
              <a:rPr sz="1800" spc="-40" dirty="0">
                <a:latin typeface="Adobe Clean"/>
                <a:cs typeface="Adobe Clean"/>
              </a:rPr>
              <a:t>dialog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41814" y="2401387"/>
            <a:ext cx="1800225" cy="816610"/>
          </a:xfrm>
          <a:custGeom>
            <a:avLst/>
            <a:gdLst/>
            <a:ahLst/>
            <a:cxnLst/>
            <a:rect l="l" t="t" r="r" b="b"/>
            <a:pathLst>
              <a:path w="1800225" h="816610">
                <a:moveTo>
                  <a:pt x="0" y="0"/>
                </a:moveTo>
                <a:lnTo>
                  <a:pt x="1799996" y="0"/>
                </a:lnTo>
                <a:lnTo>
                  <a:pt x="1799996" y="816305"/>
                </a:lnTo>
                <a:lnTo>
                  <a:pt x="0" y="816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41814" y="2401387"/>
            <a:ext cx="1799589" cy="815975"/>
          </a:xfrm>
          <a:prstGeom prst="rect">
            <a:avLst/>
          </a:prstGeom>
          <a:ln w="32751">
            <a:solidFill>
              <a:srgbClr val="00A4E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spc="-55" dirty="0">
                <a:latin typeface="Adobe Clean"/>
                <a:cs typeface="Adobe Clean"/>
              </a:rPr>
              <a:t>HTL</a:t>
            </a:r>
            <a:r>
              <a:rPr sz="1800" spc="-15" dirty="0">
                <a:latin typeface="Adobe Clean"/>
                <a:cs typeface="Adobe Clean"/>
              </a:rPr>
              <a:t> </a:t>
            </a:r>
            <a:r>
              <a:rPr sz="1800" spc="-35" dirty="0">
                <a:latin typeface="Adobe Clean"/>
                <a:cs typeface="Adobe Clean"/>
              </a:rPr>
              <a:t>template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3281" y="3452910"/>
            <a:ext cx="1800225" cy="816610"/>
          </a:xfrm>
          <a:custGeom>
            <a:avLst/>
            <a:gdLst/>
            <a:ahLst/>
            <a:cxnLst/>
            <a:rect l="l" t="t" r="r" b="b"/>
            <a:pathLst>
              <a:path w="1800225" h="816610">
                <a:moveTo>
                  <a:pt x="0" y="0"/>
                </a:moveTo>
                <a:lnTo>
                  <a:pt x="1799996" y="0"/>
                </a:lnTo>
                <a:lnTo>
                  <a:pt x="1799996" y="816305"/>
                </a:lnTo>
                <a:lnTo>
                  <a:pt x="0" y="816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2095" y="3449359"/>
            <a:ext cx="1799589" cy="815975"/>
          </a:xfrm>
          <a:prstGeom prst="rect">
            <a:avLst/>
          </a:prstGeom>
          <a:ln w="32751">
            <a:solidFill>
              <a:srgbClr val="00A4E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800" spc="-35" dirty="0">
                <a:latin typeface="Adobe Clean"/>
                <a:cs typeface="Adobe Clean"/>
              </a:rPr>
              <a:t>Edit</a:t>
            </a:r>
            <a:r>
              <a:rPr sz="1800" spc="-20" dirty="0">
                <a:latin typeface="Adobe Clean"/>
                <a:cs typeface="Adobe Clean"/>
              </a:rPr>
              <a:t> </a:t>
            </a:r>
            <a:r>
              <a:rPr sz="1800" spc="-40" dirty="0">
                <a:latin typeface="Adobe Clean"/>
                <a:cs typeface="Adobe Clean"/>
              </a:rPr>
              <a:t>dialog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43000" y="3452910"/>
            <a:ext cx="1800225" cy="816610"/>
          </a:xfrm>
          <a:custGeom>
            <a:avLst/>
            <a:gdLst/>
            <a:ahLst/>
            <a:cxnLst/>
            <a:rect l="l" t="t" r="r" b="b"/>
            <a:pathLst>
              <a:path w="1800225" h="816610">
                <a:moveTo>
                  <a:pt x="0" y="0"/>
                </a:moveTo>
                <a:lnTo>
                  <a:pt x="1799996" y="0"/>
                </a:lnTo>
                <a:lnTo>
                  <a:pt x="1799996" y="816305"/>
                </a:lnTo>
                <a:lnTo>
                  <a:pt x="0" y="816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41806" y="3449359"/>
            <a:ext cx="1799589" cy="823594"/>
          </a:xfrm>
          <a:prstGeom prst="rect">
            <a:avLst/>
          </a:prstGeom>
          <a:ln w="32751">
            <a:solidFill>
              <a:srgbClr val="00A4E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800" spc="-25" dirty="0">
                <a:latin typeface="Adobe Clean"/>
                <a:cs typeface="Adobe Clean"/>
              </a:rPr>
              <a:t>Sling</a:t>
            </a:r>
            <a:r>
              <a:rPr sz="1800" spc="-10" dirty="0">
                <a:latin typeface="Adobe Clean"/>
                <a:cs typeface="Adobe Clean"/>
              </a:rPr>
              <a:t> </a:t>
            </a:r>
            <a:r>
              <a:rPr sz="1800" spc="-45" dirty="0">
                <a:latin typeface="Adobe Clean"/>
                <a:cs typeface="Adobe Clean"/>
              </a:rPr>
              <a:t>Model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09884" y="2401388"/>
            <a:ext cx="1799589" cy="815975"/>
          </a:xfrm>
          <a:prstGeom prst="rect">
            <a:avLst/>
          </a:prstGeom>
          <a:ln w="32751">
            <a:solidFill>
              <a:srgbClr val="00A4E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0" dirty="0">
                <a:latin typeface="Adobe Clean"/>
                <a:cs typeface="Adobe Clean"/>
              </a:rPr>
              <a:t>HTML</a:t>
            </a:r>
            <a:r>
              <a:rPr sz="1800" spc="-15" dirty="0">
                <a:latin typeface="Adobe Clean"/>
                <a:cs typeface="Adobe Clean"/>
              </a:rPr>
              <a:t> </a:t>
            </a:r>
            <a:r>
              <a:rPr sz="1800" spc="-35" dirty="0">
                <a:latin typeface="Adobe Clean"/>
                <a:cs typeface="Adobe Clean"/>
              </a:rPr>
              <a:t>output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52117" y="2912141"/>
            <a:ext cx="118110" cy="875665"/>
          </a:xfrm>
          <a:custGeom>
            <a:avLst/>
            <a:gdLst/>
            <a:ahLst/>
            <a:cxnLst/>
            <a:rect l="l" t="t" r="r" b="b"/>
            <a:pathLst>
              <a:path w="118110" h="875664">
                <a:moveTo>
                  <a:pt x="58954" y="50419"/>
                </a:moveTo>
                <a:lnTo>
                  <a:pt x="46259" y="72184"/>
                </a:lnTo>
                <a:lnTo>
                  <a:pt x="46253" y="875398"/>
                </a:lnTo>
                <a:lnTo>
                  <a:pt x="71653" y="875398"/>
                </a:lnTo>
                <a:lnTo>
                  <a:pt x="71653" y="72184"/>
                </a:lnTo>
                <a:lnTo>
                  <a:pt x="58954" y="50419"/>
                </a:lnTo>
                <a:close/>
              </a:path>
              <a:path w="118110" h="875664">
                <a:moveTo>
                  <a:pt x="58953" y="0"/>
                </a:moveTo>
                <a:lnTo>
                  <a:pt x="0" y="101066"/>
                </a:lnTo>
                <a:lnTo>
                  <a:pt x="2044" y="108839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94"/>
                </a:lnTo>
                <a:lnTo>
                  <a:pt x="46253" y="25209"/>
                </a:lnTo>
                <a:lnTo>
                  <a:pt x="73659" y="25209"/>
                </a:lnTo>
                <a:lnTo>
                  <a:pt x="58953" y="0"/>
                </a:lnTo>
                <a:close/>
              </a:path>
              <a:path w="118110" h="875664">
                <a:moveTo>
                  <a:pt x="73659" y="25209"/>
                </a:moveTo>
                <a:lnTo>
                  <a:pt x="71653" y="25209"/>
                </a:lnTo>
                <a:lnTo>
                  <a:pt x="71659" y="72194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39"/>
                </a:lnTo>
                <a:lnTo>
                  <a:pt x="117906" y="101066"/>
                </a:lnTo>
                <a:lnTo>
                  <a:pt x="73659" y="25209"/>
                </a:lnTo>
                <a:close/>
              </a:path>
              <a:path w="118110" h="875664">
                <a:moveTo>
                  <a:pt x="71653" y="25209"/>
                </a:moveTo>
                <a:lnTo>
                  <a:pt x="46253" y="25209"/>
                </a:lnTo>
                <a:lnTo>
                  <a:pt x="46253" y="72194"/>
                </a:lnTo>
                <a:lnTo>
                  <a:pt x="58954" y="50419"/>
                </a:lnTo>
                <a:lnTo>
                  <a:pt x="47980" y="31610"/>
                </a:lnTo>
                <a:lnTo>
                  <a:pt x="71653" y="31610"/>
                </a:lnTo>
                <a:lnTo>
                  <a:pt x="71653" y="25209"/>
                </a:lnTo>
                <a:close/>
              </a:path>
              <a:path w="118110" h="875664">
                <a:moveTo>
                  <a:pt x="71653" y="31610"/>
                </a:moveTo>
                <a:lnTo>
                  <a:pt x="69926" y="31610"/>
                </a:lnTo>
                <a:lnTo>
                  <a:pt x="58954" y="50419"/>
                </a:lnTo>
                <a:lnTo>
                  <a:pt x="71653" y="72184"/>
                </a:lnTo>
                <a:lnTo>
                  <a:pt x="71653" y="31610"/>
                </a:lnTo>
                <a:close/>
              </a:path>
              <a:path w="118110" h="875664">
                <a:moveTo>
                  <a:pt x="69926" y="31610"/>
                </a:moveTo>
                <a:lnTo>
                  <a:pt x="47980" y="31610"/>
                </a:lnTo>
                <a:lnTo>
                  <a:pt x="58954" y="50419"/>
                </a:lnTo>
                <a:lnTo>
                  <a:pt x="69926" y="31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2543" y="2912207"/>
            <a:ext cx="118110" cy="875665"/>
          </a:xfrm>
          <a:custGeom>
            <a:avLst/>
            <a:gdLst/>
            <a:ahLst/>
            <a:cxnLst/>
            <a:rect l="l" t="t" r="r" b="b"/>
            <a:pathLst>
              <a:path w="118110" h="875664">
                <a:moveTo>
                  <a:pt x="14160" y="759485"/>
                </a:moveTo>
                <a:lnTo>
                  <a:pt x="2044" y="766546"/>
                </a:lnTo>
                <a:lnTo>
                  <a:pt x="0" y="774331"/>
                </a:lnTo>
                <a:lnTo>
                  <a:pt x="58953" y="875385"/>
                </a:lnTo>
                <a:lnTo>
                  <a:pt x="73652" y="850188"/>
                </a:lnTo>
                <a:lnTo>
                  <a:pt x="46253" y="850188"/>
                </a:lnTo>
                <a:lnTo>
                  <a:pt x="46253" y="803203"/>
                </a:lnTo>
                <a:lnTo>
                  <a:pt x="21945" y="761530"/>
                </a:lnTo>
                <a:lnTo>
                  <a:pt x="14160" y="759485"/>
                </a:lnTo>
                <a:close/>
              </a:path>
              <a:path w="118110" h="875664">
                <a:moveTo>
                  <a:pt x="46253" y="803203"/>
                </a:moveTo>
                <a:lnTo>
                  <a:pt x="46253" y="850188"/>
                </a:lnTo>
                <a:lnTo>
                  <a:pt x="71653" y="850188"/>
                </a:lnTo>
                <a:lnTo>
                  <a:pt x="71653" y="843787"/>
                </a:lnTo>
                <a:lnTo>
                  <a:pt x="47980" y="843787"/>
                </a:lnTo>
                <a:lnTo>
                  <a:pt x="58954" y="824978"/>
                </a:lnTo>
                <a:lnTo>
                  <a:pt x="46253" y="803203"/>
                </a:lnTo>
                <a:close/>
              </a:path>
              <a:path w="118110" h="875664">
                <a:moveTo>
                  <a:pt x="103746" y="759485"/>
                </a:moveTo>
                <a:lnTo>
                  <a:pt x="95973" y="761530"/>
                </a:lnTo>
                <a:lnTo>
                  <a:pt x="71659" y="803203"/>
                </a:lnTo>
                <a:lnTo>
                  <a:pt x="71653" y="850188"/>
                </a:lnTo>
                <a:lnTo>
                  <a:pt x="73652" y="850188"/>
                </a:lnTo>
                <a:lnTo>
                  <a:pt x="117906" y="774331"/>
                </a:lnTo>
                <a:lnTo>
                  <a:pt x="115862" y="766546"/>
                </a:lnTo>
                <a:lnTo>
                  <a:pt x="103746" y="759485"/>
                </a:lnTo>
                <a:close/>
              </a:path>
              <a:path w="118110" h="875664">
                <a:moveTo>
                  <a:pt x="58954" y="824978"/>
                </a:moveTo>
                <a:lnTo>
                  <a:pt x="47980" y="843787"/>
                </a:lnTo>
                <a:lnTo>
                  <a:pt x="69926" y="843787"/>
                </a:lnTo>
                <a:lnTo>
                  <a:pt x="58954" y="824978"/>
                </a:lnTo>
                <a:close/>
              </a:path>
              <a:path w="118110" h="875664">
                <a:moveTo>
                  <a:pt x="71653" y="803214"/>
                </a:moveTo>
                <a:lnTo>
                  <a:pt x="58954" y="824978"/>
                </a:lnTo>
                <a:lnTo>
                  <a:pt x="69926" y="843787"/>
                </a:lnTo>
                <a:lnTo>
                  <a:pt x="71653" y="843787"/>
                </a:lnTo>
                <a:lnTo>
                  <a:pt x="71653" y="803214"/>
                </a:lnTo>
                <a:close/>
              </a:path>
              <a:path w="118110" h="875664">
                <a:moveTo>
                  <a:pt x="71653" y="0"/>
                </a:moveTo>
                <a:lnTo>
                  <a:pt x="46253" y="0"/>
                </a:lnTo>
                <a:lnTo>
                  <a:pt x="46259" y="803214"/>
                </a:lnTo>
                <a:lnTo>
                  <a:pt x="58954" y="824978"/>
                </a:lnTo>
                <a:lnTo>
                  <a:pt x="71653" y="803214"/>
                </a:lnTo>
                <a:lnTo>
                  <a:pt x="71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1814" y="2750590"/>
            <a:ext cx="539750" cy="118110"/>
          </a:xfrm>
          <a:custGeom>
            <a:avLst/>
            <a:gdLst/>
            <a:ahLst/>
            <a:cxnLst/>
            <a:rect l="l" t="t" r="r" b="b"/>
            <a:pathLst>
              <a:path w="539750" h="118110">
                <a:moveTo>
                  <a:pt x="488936" y="58951"/>
                </a:moveTo>
                <a:lnTo>
                  <a:pt x="425488" y="95961"/>
                </a:lnTo>
                <a:lnTo>
                  <a:pt x="423443" y="103746"/>
                </a:lnTo>
                <a:lnTo>
                  <a:pt x="430517" y="115862"/>
                </a:lnTo>
                <a:lnTo>
                  <a:pt x="438289" y="117906"/>
                </a:lnTo>
                <a:lnTo>
                  <a:pt x="517585" y="71653"/>
                </a:lnTo>
                <a:lnTo>
                  <a:pt x="514146" y="71653"/>
                </a:lnTo>
                <a:lnTo>
                  <a:pt x="514146" y="69926"/>
                </a:lnTo>
                <a:lnTo>
                  <a:pt x="507745" y="69926"/>
                </a:lnTo>
                <a:lnTo>
                  <a:pt x="488936" y="58951"/>
                </a:lnTo>
                <a:close/>
              </a:path>
              <a:path w="539750" h="118110">
                <a:moveTo>
                  <a:pt x="467172" y="46253"/>
                </a:moveTo>
                <a:lnTo>
                  <a:pt x="0" y="46253"/>
                </a:lnTo>
                <a:lnTo>
                  <a:pt x="0" y="71653"/>
                </a:lnTo>
                <a:lnTo>
                  <a:pt x="467161" y="71653"/>
                </a:lnTo>
                <a:lnTo>
                  <a:pt x="488936" y="58951"/>
                </a:lnTo>
                <a:lnTo>
                  <a:pt x="467172" y="46253"/>
                </a:lnTo>
                <a:close/>
              </a:path>
              <a:path w="539750" h="118110">
                <a:moveTo>
                  <a:pt x="517584" y="46253"/>
                </a:moveTo>
                <a:lnTo>
                  <a:pt x="514146" y="46253"/>
                </a:lnTo>
                <a:lnTo>
                  <a:pt x="514146" y="71653"/>
                </a:lnTo>
                <a:lnTo>
                  <a:pt x="517585" y="71653"/>
                </a:lnTo>
                <a:lnTo>
                  <a:pt x="539356" y="58953"/>
                </a:lnTo>
                <a:lnTo>
                  <a:pt x="517584" y="46253"/>
                </a:lnTo>
                <a:close/>
              </a:path>
              <a:path w="539750" h="118110">
                <a:moveTo>
                  <a:pt x="507745" y="47980"/>
                </a:moveTo>
                <a:lnTo>
                  <a:pt x="488936" y="58951"/>
                </a:lnTo>
                <a:lnTo>
                  <a:pt x="507745" y="69926"/>
                </a:lnTo>
                <a:lnTo>
                  <a:pt x="507745" y="47980"/>
                </a:lnTo>
                <a:close/>
              </a:path>
              <a:path w="539750" h="118110">
                <a:moveTo>
                  <a:pt x="514146" y="47980"/>
                </a:moveTo>
                <a:lnTo>
                  <a:pt x="507745" y="47980"/>
                </a:lnTo>
                <a:lnTo>
                  <a:pt x="507745" y="69926"/>
                </a:lnTo>
                <a:lnTo>
                  <a:pt x="514146" y="69926"/>
                </a:lnTo>
                <a:lnTo>
                  <a:pt x="514146" y="47980"/>
                </a:lnTo>
                <a:close/>
              </a:path>
              <a:path w="539750" h="118110">
                <a:moveTo>
                  <a:pt x="438289" y="0"/>
                </a:moveTo>
                <a:lnTo>
                  <a:pt x="430517" y="2044"/>
                </a:lnTo>
                <a:lnTo>
                  <a:pt x="423443" y="14160"/>
                </a:lnTo>
                <a:lnTo>
                  <a:pt x="425488" y="21932"/>
                </a:lnTo>
                <a:lnTo>
                  <a:pt x="488936" y="58951"/>
                </a:lnTo>
                <a:lnTo>
                  <a:pt x="507745" y="47980"/>
                </a:lnTo>
                <a:lnTo>
                  <a:pt x="514146" y="47980"/>
                </a:lnTo>
                <a:lnTo>
                  <a:pt x="514146" y="46253"/>
                </a:lnTo>
                <a:lnTo>
                  <a:pt x="517584" y="46253"/>
                </a:lnTo>
                <a:lnTo>
                  <a:pt x="438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1814" y="3802112"/>
            <a:ext cx="539750" cy="118110"/>
          </a:xfrm>
          <a:custGeom>
            <a:avLst/>
            <a:gdLst/>
            <a:ahLst/>
            <a:cxnLst/>
            <a:rect l="l" t="t" r="r" b="b"/>
            <a:pathLst>
              <a:path w="539750" h="118110">
                <a:moveTo>
                  <a:pt x="488936" y="58951"/>
                </a:moveTo>
                <a:lnTo>
                  <a:pt x="425488" y="95961"/>
                </a:lnTo>
                <a:lnTo>
                  <a:pt x="423443" y="103746"/>
                </a:lnTo>
                <a:lnTo>
                  <a:pt x="430517" y="115862"/>
                </a:lnTo>
                <a:lnTo>
                  <a:pt x="438289" y="117906"/>
                </a:lnTo>
                <a:lnTo>
                  <a:pt x="517585" y="71653"/>
                </a:lnTo>
                <a:lnTo>
                  <a:pt x="514146" y="71653"/>
                </a:lnTo>
                <a:lnTo>
                  <a:pt x="514146" y="69926"/>
                </a:lnTo>
                <a:lnTo>
                  <a:pt x="507745" y="69926"/>
                </a:lnTo>
                <a:lnTo>
                  <a:pt x="488936" y="58951"/>
                </a:lnTo>
                <a:close/>
              </a:path>
              <a:path w="539750" h="118110">
                <a:moveTo>
                  <a:pt x="467172" y="46253"/>
                </a:moveTo>
                <a:lnTo>
                  <a:pt x="0" y="46253"/>
                </a:lnTo>
                <a:lnTo>
                  <a:pt x="0" y="71653"/>
                </a:lnTo>
                <a:lnTo>
                  <a:pt x="467161" y="71653"/>
                </a:lnTo>
                <a:lnTo>
                  <a:pt x="488936" y="58951"/>
                </a:lnTo>
                <a:lnTo>
                  <a:pt x="467172" y="46253"/>
                </a:lnTo>
                <a:close/>
              </a:path>
              <a:path w="539750" h="118110">
                <a:moveTo>
                  <a:pt x="517584" y="46253"/>
                </a:moveTo>
                <a:lnTo>
                  <a:pt x="514146" y="46253"/>
                </a:lnTo>
                <a:lnTo>
                  <a:pt x="514146" y="71653"/>
                </a:lnTo>
                <a:lnTo>
                  <a:pt x="517585" y="71653"/>
                </a:lnTo>
                <a:lnTo>
                  <a:pt x="539356" y="58953"/>
                </a:lnTo>
                <a:lnTo>
                  <a:pt x="517584" y="46253"/>
                </a:lnTo>
                <a:close/>
              </a:path>
              <a:path w="539750" h="118110">
                <a:moveTo>
                  <a:pt x="507745" y="47980"/>
                </a:moveTo>
                <a:lnTo>
                  <a:pt x="488936" y="58951"/>
                </a:lnTo>
                <a:lnTo>
                  <a:pt x="507745" y="69926"/>
                </a:lnTo>
                <a:lnTo>
                  <a:pt x="507745" y="47980"/>
                </a:lnTo>
                <a:close/>
              </a:path>
              <a:path w="539750" h="118110">
                <a:moveTo>
                  <a:pt x="514146" y="47980"/>
                </a:moveTo>
                <a:lnTo>
                  <a:pt x="507745" y="47980"/>
                </a:lnTo>
                <a:lnTo>
                  <a:pt x="507745" y="69926"/>
                </a:lnTo>
                <a:lnTo>
                  <a:pt x="514146" y="69926"/>
                </a:lnTo>
                <a:lnTo>
                  <a:pt x="514146" y="47980"/>
                </a:lnTo>
                <a:close/>
              </a:path>
              <a:path w="539750" h="118110">
                <a:moveTo>
                  <a:pt x="438289" y="0"/>
                </a:moveTo>
                <a:lnTo>
                  <a:pt x="430517" y="2044"/>
                </a:lnTo>
                <a:lnTo>
                  <a:pt x="423443" y="14160"/>
                </a:lnTo>
                <a:lnTo>
                  <a:pt x="425488" y="21932"/>
                </a:lnTo>
                <a:lnTo>
                  <a:pt x="488936" y="58951"/>
                </a:lnTo>
                <a:lnTo>
                  <a:pt x="507745" y="47980"/>
                </a:lnTo>
                <a:lnTo>
                  <a:pt x="514146" y="47980"/>
                </a:lnTo>
                <a:lnTo>
                  <a:pt x="514146" y="46253"/>
                </a:lnTo>
                <a:lnTo>
                  <a:pt x="517584" y="46253"/>
                </a:lnTo>
                <a:lnTo>
                  <a:pt x="438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09884" y="3452910"/>
            <a:ext cx="1799589" cy="815975"/>
          </a:xfrm>
          <a:custGeom>
            <a:avLst/>
            <a:gdLst/>
            <a:ahLst/>
            <a:cxnLst/>
            <a:rect l="l" t="t" r="r" b="b"/>
            <a:pathLst>
              <a:path w="1799590" h="815975">
                <a:moveTo>
                  <a:pt x="0" y="0"/>
                </a:moveTo>
                <a:lnTo>
                  <a:pt x="1799082" y="0"/>
                </a:lnTo>
                <a:lnTo>
                  <a:pt x="1799082" y="815893"/>
                </a:lnTo>
                <a:lnTo>
                  <a:pt x="0" y="815893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37713" y="3474211"/>
            <a:ext cx="175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dobe Clean"/>
                <a:cs typeface="Adobe Clean"/>
              </a:rPr>
              <a:t>JSON</a:t>
            </a:r>
            <a:r>
              <a:rPr sz="1800" spc="-10" dirty="0">
                <a:latin typeface="Adobe Clean"/>
                <a:cs typeface="Adobe Clean"/>
              </a:rPr>
              <a:t> </a:t>
            </a:r>
            <a:r>
              <a:rPr sz="1800" spc="-35" dirty="0">
                <a:latin typeface="Adobe Clean"/>
                <a:cs typeface="Adobe Clean"/>
              </a:rPr>
              <a:t>output</a:t>
            </a:r>
            <a:endParaRPr sz="1800">
              <a:latin typeface="Adobe Clean"/>
              <a:cs typeface="Adobe Cle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32148" y="4335585"/>
            <a:ext cx="706755" cy="934719"/>
          </a:xfrm>
          <a:custGeom>
            <a:avLst/>
            <a:gdLst/>
            <a:ahLst/>
            <a:cxnLst/>
            <a:rect l="l" t="t" r="r" b="b"/>
            <a:pathLst>
              <a:path w="706754" h="934720">
                <a:moveTo>
                  <a:pt x="88" y="908697"/>
                </a:moveTo>
                <a:lnTo>
                  <a:pt x="0" y="934097"/>
                </a:lnTo>
                <a:lnTo>
                  <a:pt x="29248" y="934173"/>
                </a:lnTo>
                <a:lnTo>
                  <a:pt x="58496" y="932421"/>
                </a:lnTo>
                <a:lnTo>
                  <a:pt x="91655" y="928255"/>
                </a:lnTo>
                <a:lnTo>
                  <a:pt x="124256" y="921854"/>
                </a:lnTo>
                <a:lnTo>
                  <a:pt x="156273" y="913295"/>
                </a:lnTo>
                <a:lnTo>
                  <a:pt x="169466" y="908812"/>
                </a:lnTo>
                <a:lnTo>
                  <a:pt x="27749" y="908812"/>
                </a:lnTo>
                <a:lnTo>
                  <a:pt x="88" y="908697"/>
                </a:lnTo>
                <a:close/>
              </a:path>
              <a:path w="706754" h="934720">
                <a:moveTo>
                  <a:pt x="645905" y="50397"/>
                </a:moveTo>
                <a:lnTo>
                  <a:pt x="632799" y="74446"/>
                </a:lnTo>
                <a:lnTo>
                  <a:pt x="632680" y="88709"/>
                </a:lnTo>
                <a:lnTo>
                  <a:pt x="630770" y="131610"/>
                </a:lnTo>
                <a:lnTo>
                  <a:pt x="627291" y="174155"/>
                </a:lnTo>
                <a:lnTo>
                  <a:pt x="622312" y="216090"/>
                </a:lnTo>
                <a:lnTo>
                  <a:pt x="615861" y="257352"/>
                </a:lnTo>
                <a:lnTo>
                  <a:pt x="607961" y="297878"/>
                </a:lnTo>
                <a:lnTo>
                  <a:pt x="598678" y="337629"/>
                </a:lnTo>
                <a:lnTo>
                  <a:pt x="588022" y="376542"/>
                </a:lnTo>
                <a:lnTo>
                  <a:pt x="576059" y="414553"/>
                </a:lnTo>
                <a:lnTo>
                  <a:pt x="562800" y="451599"/>
                </a:lnTo>
                <a:lnTo>
                  <a:pt x="548297" y="487629"/>
                </a:lnTo>
                <a:lnTo>
                  <a:pt x="532574" y="522579"/>
                </a:lnTo>
                <a:lnTo>
                  <a:pt x="497662" y="589038"/>
                </a:lnTo>
                <a:lnTo>
                  <a:pt x="458381" y="650506"/>
                </a:lnTo>
                <a:lnTo>
                  <a:pt x="415023" y="706513"/>
                </a:lnTo>
                <a:lnTo>
                  <a:pt x="367906" y="756627"/>
                </a:lnTo>
                <a:lnTo>
                  <a:pt x="317360" y="800379"/>
                </a:lnTo>
                <a:lnTo>
                  <a:pt x="263677" y="837361"/>
                </a:lnTo>
                <a:lnTo>
                  <a:pt x="207162" y="867117"/>
                </a:lnTo>
                <a:lnTo>
                  <a:pt x="148107" y="889241"/>
                </a:lnTo>
                <a:lnTo>
                  <a:pt x="86791" y="903325"/>
                </a:lnTo>
                <a:lnTo>
                  <a:pt x="27749" y="908812"/>
                </a:lnTo>
                <a:lnTo>
                  <a:pt x="169466" y="908812"/>
                </a:lnTo>
                <a:lnTo>
                  <a:pt x="218325" y="889939"/>
                </a:lnTo>
                <a:lnTo>
                  <a:pt x="277482" y="858672"/>
                </a:lnTo>
                <a:lnTo>
                  <a:pt x="333476" y="820013"/>
                </a:lnTo>
                <a:lnTo>
                  <a:pt x="385991" y="774471"/>
                </a:lnTo>
                <a:lnTo>
                  <a:pt x="434746" y="722515"/>
                </a:lnTo>
                <a:lnTo>
                  <a:pt x="479475" y="664641"/>
                </a:lnTo>
                <a:lnTo>
                  <a:pt x="519912" y="601306"/>
                </a:lnTo>
                <a:lnTo>
                  <a:pt x="538416" y="567740"/>
                </a:lnTo>
                <a:lnTo>
                  <a:pt x="555752" y="532993"/>
                </a:lnTo>
                <a:lnTo>
                  <a:pt x="571855" y="497103"/>
                </a:lnTo>
                <a:lnTo>
                  <a:pt x="586714" y="460146"/>
                </a:lnTo>
                <a:lnTo>
                  <a:pt x="600278" y="422173"/>
                </a:lnTo>
                <a:lnTo>
                  <a:pt x="612533" y="383247"/>
                </a:lnTo>
                <a:lnTo>
                  <a:pt x="623417" y="343408"/>
                </a:lnTo>
                <a:lnTo>
                  <a:pt x="632904" y="302729"/>
                </a:lnTo>
                <a:lnTo>
                  <a:pt x="640956" y="261264"/>
                </a:lnTo>
                <a:lnTo>
                  <a:pt x="647534" y="219075"/>
                </a:lnTo>
                <a:lnTo>
                  <a:pt x="652614" y="176212"/>
                </a:lnTo>
                <a:lnTo>
                  <a:pt x="656145" y="132740"/>
                </a:lnTo>
                <a:lnTo>
                  <a:pt x="658088" y="88709"/>
                </a:lnTo>
                <a:lnTo>
                  <a:pt x="658231" y="70180"/>
                </a:lnTo>
                <a:lnTo>
                  <a:pt x="645905" y="50397"/>
                </a:lnTo>
                <a:close/>
              </a:path>
              <a:path w="706754" h="934720">
                <a:moveTo>
                  <a:pt x="644436" y="0"/>
                </a:moveTo>
                <a:lnTo>
                  <a:pt x="588454" y="102743"/>
                </a:lnTo>
                <a:lnTo>
                  <a:pt x="590727" y="110464"/>
                </a:lnTo>
                <a:lnTo>
                  <a:pt x="603046" y="117170"/>
                </a:lnTo>
                <a:lnTo>
                  <a:pt x="632799" y="74446"/>
                </a:lnTo>
                <a:lnTo>
                  <a:pt x="632472" y="25565"/>
                </a:lnTo>
                <a:lnTo>
                  <a:pt x="657860" y="24828"/>
                </a:lnTo>
                <a:lnTo>
                  <a:pt x="659906" y="24828"/>
                </a:lnTo>
                <a:lnTo>
                  <a:pt x="644436" y="0"/>
                </a:lnTo>
                <a:close/>
              </a:path>
              <a:path w="706754" h="934720">
                <a:moveTo>
                  <a:pt x="659906" y="24828"/>
                </a:moveTo>
                <a:lnTo>
                  <a:pt x="657860" y="24828"/>
                </a:lnTo>
                <a:lnTo>
                  <a:pt x="658431" y="44183"/>
                </a:lnTo>
                <a:lnTo>
                  <a:pt x="658231" y="70180"/>
                </a:lnTo>
                <a:lnTo>
                  <a:pt x="684745" y="112737"/>
                </a:lnTo>
                <a:lnTo>
                  <a:pt x="692581" y="114554"/>
                </a:lnTo>
                <a:lnTo>
                  <a:pt x="704494" y="107137"/>
                </a:lnTo>
                <a:lnTo>
                  <a:pt x="706310" y="99301"/>
                </a:lnTo>
                <a:lnTo>
                  <a:pt x="659906" y="24828"/>
                </a:lnTo>
                <a:close/>
              </a:path>
              <a:path w="706754" h="934720">
                <a:moveTo>
                  <a:pt x="657860" y="24828"/>
                </a:moveTo>
                <a:lnTo>
                  <a:pt x="632472" y="25565"/>
                </a:lnTo>
                <a:lnTo>
                  <a:pt x="633009" y="44183"/>
                </a:lnTo>
                <a:lnTo>
                  <a:pt x="632988" y="50397"/>
                </a:lnTo>
                <a:lnTo>
                  <a:pt x="632799" y="74446"/>
                </a:lnTo>
                <a:lnTo>
                  <a:pt x="645905" y="50397"/>
                </a:lnTo>
                <a:lnTo>
                  <a:pt x="634390" y="31915"/>
                </a:lnTo>
                <a:lnTo>
                  <a:pt x="656323" y="31280"/>
                </a:lnTo>
                <a:lnTo>
                  <a:pt x="658050" y="31280"/>
                </a:lnTo>
                <a:lnTo>
                  <a:pt x="657860" y="24828"/>
                </a:lnTo>
                <a:close/>
              </a:path>
              <a:path w="706754" h="934720">
                <a:moveTo>
                  <a:pt x="658050" y="31280"/>
                </a:moveTo>
                <a:lnTo>
                  <a:pt x="656323" y="31280"/>
                </a:lnTo>
                <a:lnTo>
                  <a:pt x="645905" y="50397"/>
                </a:lnTo>
                <a:lnTo>
                  <a:pt x="658231" y="70180"/>
                </a:lnTo>
                <a:lnTo>
                  <a:pt x="658431" y="44183"/>
                </a:lnTo>
                <a:lnTo>
                  <a:pt x="658050" y="31280"/>
                </a:lnTo>
                <a:close/>
              </a:path>
              <a:path w="706754" h="934720">
                <a:moveTo>
                  <a:pt x="656323" y="31280"/>
                </a:moveTo>
                <a:lnTo>
                  <a:pt x="634390" y="31915"/>
                </a:lnTo>
                <a:lnTo>
                  <a:pt x="645905" y="50397"/>
                </a:lnTo>
                <a:lnTo>
                  <a:pt x="656323" y="31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6508" y="4268170"/>
            <a:ext cx="601980" cy="1031875"/>
          </a:xfrm>
          <a:custGeom>
            <a:avLst/>
            <a:gdLst/>
            <a:ahLst/>
            <a:cxnLst/>
            <a:rect l="l" t="t" r="r" b="b"/>
            <a:pathLst>
              <a:path w="601980" h="1031875">
                <a:moveTo>
                  <a:pt x="533641" y="987469"/>
                </a:moveTo>
                <a:lnTo>
                  <a:pt x="483743" y="1007948"/>
                </a:lnTo>
                <a:lnTo>
                  <a:pt x="480644" y="1015364"/>
                </a:lnTo>
                <a:lnTo>
                  <a:pt x="485965" y="1028344"/>
                </a:lnTo>
                <a:lnTo>
                  <a:pt x="493382" y="1031443"/>
                </a:lnTo>
                <a:lnTo>
                  <a:pt x="579473" y="996111"/>
                </a:lnTo>
                <a:lnTo>
                  <a:pt x="574903" y="996111"/>
                </a:lnTo>
                <a:lnTo>
                  <a:pt x="567778" y="995083"/>
                </a:lnTo>
                <a:lnTo>
                  <a:pt x="536244" y="988237"/>
                </a:lnTo>
                <a:lnTo>
                  <a:pt x="533641" y="987469"/>
                </a:lnTo>
                <a:close/>
              </a:path>
              <a:path w="601980" h="1031875">
                <a:moveTo>
                  <a:pt x="551698" y="980058"/>
                </a:moveTo>
                <a:lnTo>
                  <a:pt x="533641" y="987469"/>
                </a:lnTo>
                <a:lnTo>
                  <a:pt x="536244" y="988237"/>
                </a:lnTo>
                <a:lnTo>
                  <a:pt x="567778" y="995083"/>
                </a:lnTo>
                <a:lnTo>
                  <a:pt x="574903" y="996111"/>
                </a:lnTo>
                <a:lnTo>
                  <a:pt x="575264" y="993520"/>
                </a:lnTo>
                <a:lnTo>
                  <a:pt x="568807" y="993520"/>
                </a:lnTo>
                <a:lnTo>
                  <a:pt x="551698" y="980058"/>
                </a:lnTo>
                <a:close/>
              </a:path>
              <a:path w="601980" h="1031875">
                <a:moveTo>
                  <a:pt x="509663" y="914666"/>
                </a:moveTo>
                <a:lnTo>
                  <a:pt x="501688" y="915619"/>
                </a:lnTo>
                <a:lnTo>
                  <a:pt x="493014" y="926642"/>
                </a:lnTo>
                <a:lnTo>
                  <a:pt x="493966" y="934631"/>
                </a:lnTo>
                <a:lnTo>
                  <a:pt x="523832" y="958131"/>
                </a:lnTo>
                <a:lnTo>
                  <a:pt x="543407" y="963866"/>
                </a:lnTo>
                <a:lnTo>
                  <a:pt x="573138" y="970254"/>
                </a:lnTo>
                <a:lnTo>
                  <a:pt x="578408" y="970953"/>
                </a:lnTo>
                <a:lnTo>
                  <a:pt x="574903" y="996111"/>
                </a:lnTo>
                <a:lnTo>
                  <a:pt x="579473" y="996111"/>
                </a:lnTo>
                <a:lnTo>
                  <a:pt x="601624" y="987018"/>
                </a:lnTo>
                <a:lnTo>
                  <a:pt x="509663" y="914666"/>
                </a:lnTo>
                <a:close/>
              </a:path>
              <a:path w="601980" h="1031875">
                <a:moveTo>
                  <a:pt x="571842" y="971791"/>
                </a:moveTo>
                <a:lnTo>
                  <a:pt x="551698" y="980058"/>
                </a:lnTo>
                <a:lnTo>
                  <a:pt x="568807" y="993520"/>
                </a:lnTo>
                <a:lnTo>
                  <a:pt x="571842" y="971791"/>
                </a:lnTo>
                <a:close/>
              </a:path>
              <a:path w="601980" h="1031875">
                <a:moveTo>
                  <a:pt x="578292" y="971791"/>
                </a:moveTo>
                <a:lnTo>
                  <a:pt x="571842" y="971791"/>
                </a:lnTo>
                <a:lnTo>
                  <a:pt x="568807" y="993520"/>
                </a:lnTo>
                <a:lnTo>
                  <a:pt x="575264" y="993520"/>
                </a:lnTo>
                <a:lnTo>
                  <a:pt x="578292" y="971791"/>
                </a:lnTo>
                <a:close/>
              </a:path>
              <a:path w="601980" h="1031875">
                <a:moveTo>
                  <a:pt x="25400" y="0"/>
                </a:moveTo>
                <a:lnTo>
                  <a:pt x="0" y="203"/>
                </a:lnTo>
                <a:lnTo>
                  <a:pt x="381" y="48640"/>
                </a:lnTo>
                <a:lnTo>
                  <a:pt x="2273" y="96913"/>
                </a:lnTo>
                <a:lnTo>
                  <a:pt x="5664" y="144576"/>
                </a:lnTo>
                <a:lnTo>
                  <a:pt x="10490" y="191554"/>
                </a:lnTo>
                <a:lnTo>
                  <a:pt x="16738" y="237807"/>
                </a:lnTo>
                <a:lnTo>
                  <a:pt x="24358" y="283273"/>
                </a:lnTo>
                <a:lnTo>
                  <a:pt x="33337" y="327888"/>
                </a:lnTo>
                <a:lnTo>
                  <a:pt x="43624" y="371589"/>
                </a:lnTo>
                <a:lnTo>
                  <a:pt x="55194" y="414350"/>
                </a:lnTo>
                <a:lnTo>
                  <a:pt x="68008" y="456082"/>
                </a:lnTo>
                <a:lnTo>
                  <a:pt x="82042" y="496735"/>
                </a:lnTo>
                <a:lnTo>
                  <a:pt x="97256" y="536270"/>
                </a:lnTo>
                <a:lnTo>
                  <a:pt x="113601" y="574611"/>
                </a:lnTo>
                <a:lnTo>
                  <a:pt x="131076" y="611695"/>
                </a:lnTo>
                <a:lnTo>
                  <a:pt x="149631" y="647496"/>
                </a:lnTo>
                <a:lnTo>
                  <a:pt x="169227" y="681926"/>
                </a:lnTo>
                <a:lnTo>
                  <a:pt x="189852" y="714946"/>
                </a:lnTo>
                <a:lnTo>
                  <a:pt x="211454" y="746480"/>
                </a:lnTo>
                <a:lnTo>
                  <a:pt x="257505" y="804913"/>
                </a:lnTo>
                <a:lnTo>
                  <a:pt x="307124" y="856741"/>
                </a:lnTo>
                <a:lnTo>
                  <a:pt x="360057" y="901484"/>
                </a:lnTo>
                <a:lnTo>
                  <a:pt x="416064" y="938656"/>
                </a:lnTo>
                <a:lnTo>
                  <a:pt x="474891" y="967752"/>
                </a:lnTo>
                <a:lnTo>
                  <a:pt x="533641" y="987469"/>
                </a:lnTo>
                <a:lnTo>
                  <a:pt x="551698" y="980058"/>
                </a:lnTo>
                <a:lnTo>
                  <a:pt x="523832" y="958131"/>
                </a:lnTo>
                <a:lnTo>
                  <a:pt x="514146" y="955293"/>
                </a:lnTo>
                <a:lnTo>
                  <a:pt x="485368" y="944613"/>
                </a:lnTo>
                <a:lnTo>
                  <a:pt x="429450" y="917066"/>
                </a:lnTo>
                <a:lnTo>
                  <a:pt x="375894" y="881633"/>
                </a:lnTo>
                <a:lnTo>
                  <a:pt x="325005" y="838707"/>
                </a:lnTo>
                <a:lnTo>
                  <a:pt x="277075" y="788720"/>
                </a:lnTo>
                <a:lnTo>
                  <a:pt x="232410" y="732129"/>
                </a:lnTo>
                <a:lnTo>
                  <a:pt x="191300" y="669353"/>
                </a:lnTo>
                <a:lnTo>
                  <a:pt x="172173" y="635800"/>
                </a:lnTo>
                <a:lnTo>
                  <a:pt x="154051" y="600875"/>
                </a:lnTo>
                <a:lnTo>
                  <a:pt x="136969" y="564629"/>
                </a:lnTo>
                <a:lnTo>
                  <a:pt x="120954" y="527138"/>
                </a:lnTo>
                <a:lnTo>
                  <a:pt x="106057" y="488454"/>
                </a:lnTo>
                <a:lnTo>
                  <a:pt x="92290" y="448614"/>
                </a:lnTo>
                <a:lnTo>
                  <a:pt x="79717" y="407708"/>
                </a:lnTo>
                <a:lnTo>
                  <a:pt x="68351" y="365772"/>
                </a:lnTo>
                <a:lnTo>
                  <a:pt x="58242" y="322872"/>
                </a:lnTo>
                <a:lnTo>
                  <a:pt x="49415" y="279057"/>
                </a:lnTo>
                <a:lnTo>
                  <a:pt x="41910" y="234403"/>
                </a:lnTo>
                <a:lnTo>
                  <a:pt x="35763" y="188950"/>
                </a:lnTo>
                <a:lnTo>
                  <a:pt x="31000" y="142773"/>
                </a:lnTo>
                <a:lnTo>
                  <a:pt x="27660" y="95910"/>
                </a:lnTo>
                <a:lnTo>
                  <a:pt x="25780" y="48437"/>
                </a:lnTo>
                <a:lnTo>
                  <a:pt x="25400" y="0"/>
                </a:lnTo>
                <a:close/>
              </a:path>
              <a:path w="601980" h="1031875">
                <a:moveTo>
                  <a:pt x="523832" y="958131"/>
                </a:moveTo>
                <a:lnTo>
                  <a:pt x="551698" y="980058"/>
                </a:lnTo>
                <a:lnTo>
                  <a:pt x="571842" y="971791"/>
                </a:lnTo>
                <a:lnTo>
                  <a:pt x="578292" y="971791"/>
                </a:lnTo>
                <a:lnTo>
                  <a:pt x="578408" y="970953"/>
                </a:lnTo>
                <a:lnTo>
                  <a:pt x="573138" y="970254"/>
                </a:lnTo>
                <a:lnTo>
                  <a:pt x="543407" y="963866"/>
                </a:lnTo>
                <a:lnTo>
                  <a:pt x="523832" y="9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21337" y="3456462"/>
            <a:ext cx="1799589" cy="815975"/>
          </a:xfrm>
          <a:custGeom>
            <a:avLst/>
            <a:gdLst/>
            <a:ahLst/>
            <a:cxnLst/>
            <a:rect l="l" t="t" r="r" b="b"/>
            <a:pathLst>
              <a:path w="1799590" h="815975">
                <a:moveTo>
                  <a:pt x="0" y="0"/>
                </a:moveTo>
                <a:lnTo>
                  <a:pt x="1799082" y="0"/>
                </a:lnTo>
                <a:lnTo>
                  <a:pt x="1799082" y="815893"/>
                </a:lnTo>
                <a:lnTo>
                  <a:pt x="0" y="815893"/>
                </a:lnTo>
                <a:lnTo>
                  <a:pt x="0" y="0"/>
                </a:lnTo>
                <a:close/>
              </a:path>
            </a:pathLst>
          </a:custGeom>
          <a:ln w="32751">
            <a:solidFill>
              <a:srgbClr val="00A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0375" y="1172971"/>
            <a:ext cx="70332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latin typeface="Adobe Clean Light"/>
                <a:cs typeface="Adobe Clean Light"/>
              </a:rPr>
              <a:t>What </a:t>
            </a:r>
            <a:r>
              <a:rPr sz="2400" b="0" spc="-35" dirty="0">
                <a:latin typeface="Adobe Clean Light"/>
                <a:cs typeface="Adobe Clean Light"/>
              </a:rPr>
              <a:t>makes </a:t>
            </a:r>
            <a:r>
              <a:rPr sz="2400" b="0" spc="-25" dirty="0">
                <a:latin typeface="Adobe Clean Light"/>
                <a:cs typeface="Adobe Clean Light"/>
              </a:rPr>
              <a:t>the </a:t>
            </a:r>
            <a:r>
              <a:rPr sz="2400" b="0" spc="-75" dirty="0">
                <a:latin typeface="Adobe Clean Light"/>
                <a:cs typeface="Adobe Clean Light"/>
              </a:rPr>
              <a:t>Core </a:t>
            </a:r>
            <a:r>
              <a:rPr sz="2400" b="0" spc="-45" dirty="0">
                <a:latin typeface="Adobe Clean Light"/>
                <a:cs typeface="Adobe Clean Light"/>
              </a:rPr>
              <a:t>Components </a:t>
            </a:r>
            <a:r>
              <a:rPr sz="2400" b="0" spc="-25" dirty="0">
                <a:latin typeface="Adobe Clean Light"/>
                <a:cs typeface="Adobe Clean Light"/>
              </a:rPr>
              <a:t>versatile </a:t>
            </a:r>
            <a:r>
              <a:rPr sz="2400" b="0" spc="-30" dirty="0">
                <a:latin typeface="Adobe Clean Light"/>
                <a:cs typeface="Adobe Clean Light"/>
              </a:rPr>
              <a:t>and</a:t>
            </a:r>
            <a:r>
              <a:rPr sz="2400" b="0" spc="229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extensible.</a:t>
            </a:r>
            <a:endParaRPr sz="2400">
              <a:latin typeface="Adobe Clean Light"/>
              <a:cs typeface="Adobe Clean Ligh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038850" y="6490106"/>
            <a:ext cx="110489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spc="-35" dirty="0">
                <a:solidFill>
                  <a:srgbClr val="404040"/>
                </a:solidFill>
                <a:latin typeface="Adobe Clean"/>
                <a:cs typeface="Adobe Clean"/>
              </a:rPr>
              <a:t>10</a:t>
            </a:r>
            <a:endParaRPr sz="800">
              <a:latin typeface="Adobe Clean"/>
              <a:cs typeface="Adobe Cle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9656" y="1869392"/>
            <a:ext cx="2690495" cy="1285875"/>
          </a:xfrm>
          <a:custGeom>
            <a:avLst/>
            <a:gdLst/>
            <a:ahLst/>
            <a:cxnLst/>
            <a:rect l="l" t="t" r="r" b="b"/>
            <a:pathLst>
              <a:path w="2690495" h="1285875">
                <a:moveTo>
                  <a:pt x="0" y="1285444"/>
                </a:moveTo>
                <a:lnTo>
                  <a:pt x="1773008" y="1285444"/>
                </a:lnTo>
                <a:lnTo>
                  <a:pt x="1829400" y="1284263"/>
                </a:lnTo>
                <a:lnTo>
                  <a:pt x="1884004" y="1280768"/>
                </a:lnTo>
                <a:lnTo>
                  <a:pt x="1936819" y="1275035"/>
                </a:lnTo>
                <a:lnTo>
                  <a:pt x="1987846" y="1267137"/>
                </a:lnTo>
                <a:lnTo>
                  <a:pt x="2037084" y="1257150"/>
                </a:lnTo>
                <a:lnTo>
                  <a:pt x="2084534" y="1245148"/>
                </a:lnTo>
                <a:lnTo>
                  <a:pt x="2130195" y="1231205"/>
                </a:lnTo>
                <a:lnTo>
                  <a:pt x="2174068" y="1215396"/>
                </a:lnTo>
                <a:lnTo>
                  <a:pt x="2216152" y="1197796"/>
                </a:lnTo>
                <a:lnTo>
                  <a:pt x="2256448" y="1178480"/>
                </a:lnTo>
                <a:lnTo>
                  <a:pt x="2294955" y="1157520"/>
                </a:lnTo>
                <a:lnTo>
                  <a:pt x="2331674" y="1134994"/>
                </a:lnTo>
                <a:lnTo>
                  <a:pt x="2366604" y="1110973"/>
                </a:lnTo>
                <a:lnTo>
                  <a:pt x="2399746" y="1085535"/>
                </a:lnTo>
                <a:lnTo>
                  <a:pt x="2431099" y="1058752"/>
                </a:lnTo>
                <a:lnTo>
                  <a:pt x="2460664" y="1030699"/>
                </a:lnTo>
                <a:lnTo>
                  <a:pt x="2488440" y="1001452"/>
                </a:lnTo>
                <a:lnTo>
                  <a:pt x="2514428" y="971084"/>
                </a:lnTo>
                <a:lnTo>
                  <a:pt x="2538628" y="939670"/>
                </a:lnTo>
                <a:lnTo>
                  <a:pt x="2561039" y="907284"/>
                </a:lnTo>
                <a:lnTo>
                  <a:pt x="2581661" y="874002"/>
                </a:lnTo>
                <a:lnTo>
                  <a:pt x="2600495" y="839898"/>
                </a:lnTo>
                <a:lnTo>
                  <a:pt x="2617540" y="805045"/>
                </a:lnTo>
                <a:lnTo>
                  <a:pt x="2632797" y="769520"/>
                </a:lnTo>
                <a:lnTo>
                  <a:pt x="2646266" y="733396"/>
                </a:lnTo>
                <a:lnTo>
                  <a:pt x="2657946" y="696748"/>
                </a:lnTo>
                <a:lnTo>
                  <a:pt x="2667837" y="659650"/>
                </a:lnTo>
                <a:lnTo>
                  <a:pt x="2675940" y="622177"/>
                </a:lnTo>
                <a:lnTo>
                  <a:pt x="2682255" y="584404"/>
                </a:lnTo>
                <a:lnTo>
                  <a:pt x="2686781" y="546405"/>
                </a:lnTo>
                <a:lnTo>
                  <a:pt x="2689518" y="508254"/>
                </a:lnTo>
                <a:lnTo>
                  <a:pt x="2690467" y="470027"/>
                </a:lnTo>
                <a:lnTo>
                  <a:pt x="2689628" y="431797"/>
                </a:lnTo>
                <a:lnTo>
                  <a:pt x="2687000" y="393640"/>
                </a:lnTo>
                <a:lnTo>
                  <a:pt x="2682583" y="355630"/>
                </a:lnTo>
                <a:lnTo>
                  <a:pt x="2676378" y="317840"/>
                </a:lnTo>
                <a:lnTo>
                  <a:pt x="2668385" y="280347"/>
                </a:lnTo>
                <a:lnTo>
                  <a:pt x="2658603" y="243224"/>
                </a:lnTo>
                <a:lnTo>
                  <a:pt x="2647032" y="206547"/>
                </a:lnTo>
                <a:lnTo>
                  <a:pt x="2633673" y="170388"/>
                </a:lnTo>
                <a:lnTo>
                  <a:pt x="2618526" y="134824"/>
                </a:lnTo>
                <a:lnTo>
                  <a:pt x="2601590" y="99929"/>
                </a:lnTo>
                <a:lnTo>
                  <a:pt x="2582865" y="65776"/>
                </a:lnTo>
                <a:lnTo>
                  <a:pt x="2562352" y="32442"/>
                </a:lnTo>
                <a:lnTo>
                  <a:pt x="2540051" y="0"/>
                </a:lnTo>
              </a:path>
            </a:pathLst>
          </a:custGeom>
          <a:ln w="5540">
            <a:solidFill>
              <a:srgbClr val="00A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7642" y="3109528"/>
            <a:ext cx="56515" cy="90805"/>
          </a:xfrm>
          <a:custGeom>
            <a:avLst/>
            <a:gdLst/>
            <a:ahLst/>
            <a:cxnLst/>
            <a:rect l="l" t="t" r="r" b="b"/>
            <a:pathLst>
              <a:path w="56514" h="90805">
                <a:moveTo>
                  <a:pt x="48729" y="0"/>
                </a:moveTo>
                <a:lnTo>
                  <a:pt x="0" y="45313"/>
                </a:lnTo>
                <a:lnTo>
                  <a:pt x="48729" y="90627"/>
                </a:lnTo>
                <a:lnTo>
                  <a:pt x="56286" y="82511"/>
                </a:lnTo>
                <a:lnTo>
                  <a:pt x="16268" y="45313"/>
                </a:lnTo>
                <a:lnTo>
                  <a:pt x="56286" y="8115"/>
                </a:lnTo>
                <a:lnTo>
                  <a:pt x="48729" y="0"/>
                </a:lnTo>
                <a:close/>
              </a:path>
            </a:pathLst>
          </a:custGeom>
          <a:solidFill>
            <a:srgbClr val="00A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4604" y="3215007"/>
            <a:ext cx="8888095" cy="1273175"/>
          </a:xfrm>
          <a:custGeom>
            <a:avLst/>
            <a:gdLst/>
            <a:ahLst/>
            <a:cxnLst/>
            <a:rect l="l" t="t" r="r" b="b"/>
            <a:pathLst>
              <a:path w="8888095" h="1273175">
                <a:moveTo>
                  <a:pt x="0" y="1273139"/>
                </a:moveTo>
                <a:lnTo>
                  <a:pt x="7979092" y="1273139"/>
                </a:lnTo>
                <a:lnTo>
                  <a:pt x="8034945" y="1271969"/>
                </a:lnTo>
                <a:lnTo>
                  <a:pt x="8089027" y="1268508"/>
                </a:lnTo>
                <a:lnTo>
                  <a:pt x="8141337" y="1262829"/>
                </a:lnTo>
                <a:lnTo>
                  <a:pt x="8191876" y="1255007"/>
                </a:lnTo>
                <a:lnTo>
                  <a:pt x="8240643" y="1245116"/>
                </a:lnTo>
                <a:lnTo>
                  <a:pt x="8287639" y="1233228"/>
                </a:lnTo>
                <a:lnTo>
                  <a:pt x="8332864" y="1219419"/>
                </a:lnTo>
                <a:lnTo>
                  <a:pt x="8376317" y="1203762"/>
                </a:lnTo>
                <a:lnTo>
                  <a:pt x="8417999" y="1186331"/>
                </a:lnTo>
                <a:lnTo>
                  <a:pt x="8457909" y="1167199"/>
                </a:lnTo>
                <a:lnTo>
                  <a:pt x="8496048" y="1146440"/>
                </a:lnTo>
                <a:lnTo>
                  <a:pt x="8532415" y="1124129"/>
                </a:lnTo>
                <a:lnTo>
                  <a:pt x="8567012" y="1100339"/>
                </a:lnTo>
                <a:lnTo>
                  <a:pt x="8599836" y="1075144"/>
                </a:lnTo>
                <a:lnTo>
                  <a:pt x="8630890" y="1048617"/>
                </a:lnTo>
                <a:lnTo>
                  <a:pt x="8660172" y="1020833"/>
                </a:lnTo>
                <a:lnTo>
                  <a:pt x="8687683" y="991866"/>
                </a:lnTo>
                <a:lnTo>
                  <a:pt x="8713422" y="961789"/>
                </a:lnTo>
                <a:lnTo>
                  <a:pt x="8737390" y="930675"/>
                </a:lnTo>
                <a:lnTo>
                  <a:pt x="8759586" y="898600"/>
                </a:lnTo>
                <a:lnTo>
                  <a:pt x="8780011" y="865637"/>
                </a:lnTo>
                <a:lnTo>
                  <a:pt x="8798665" y="831859"/>
                </a:lnTo>
                <a:lnTo>
                  <a:pt x="8815547" y="797340"/>
                </a:lnTo>
                <a:lnTo>
                  <a:pt x="8830658" y="762155"/>
                </a:lnTo>
                <a:lnTo>
                  <a:pt x="8843997" y="726377"/>
                </a:lnTo>
                <a:lnTo>
                  <a:pt x="8865362" y="653337"/>
                </a:lnTo>
                <a:lnTo>
                  <a:pt x="8879641" y="578811"/>
                </a:lnTo>
                <a:lnTo>
                  <a:pt x="8886835" y="503390"/>
                </a:lnTo>
                <a:lnTo>
                  <a:pt x="8887775" y="465529"/>
                </a:lnTo>
                <a:lnTo>
                  <a:pt x="8886943" y="427665"/>
                </a:lnTo>
                <a:lnTo>
                  <a:pt x="8879965" y="352227"/>
                </a:lnTo>
                <a:lnTo>
                  <a:pt x="8865902" y="277665"/>
                </a:lnTo>
                <a:lnTo>
                  <a:pt x="8844754" y="204570"/>
                </a:lnTo>
                <a:lnTo>
                  <a:pt x="8831522" y="168758"/>
                </a:lnTo>
                <a:lnTo>
                  <a:pt x="8816519" y="133534"/>
                </a:lnTo>
                <a:lnTo>
                  <a:pt x="8799745" y="98973"/>
                </a:lnTo>
                <a:lnTo>
                  <a:pt x="8781200" y="65147"/>
                </a:lnTo>
                <a:lnTo>
                  <a:pt x="8760883" y="32131"/>
                </a:lnTo>
                <a:lnTo>
                  <a:pt x="8738794" y="0"/>
                </a:lnTo>
              </a:path>
            </a:pathLst>
          </a:custGeom>
          <a:ln w="5540">
            <a:solidFill>
              <a:srgbClr val="00A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2593" y="4442838"/>
            <a:ext cx="56515" cy="90805"/>
          </a:xfrm>
          <a:custGeom>
            <a:avLst/>
            <a:gdLst/>
            <a:ahLst/>
            <a:cxnLst/>
            <a:rect l="l" t="t" r="r" b="b"/>
            <a:pathLst>
              <a:path w="56514" h="90804">
                <a:moveTo>
                  <a:pt x="48729" y="0"/>
                </a:moveTo>
                <a:lnTo>
                  <a:pt x="0" y="45313"/>
                </a:lnTo>
                <a:lnTo>
                  <a:pt x="48729" y="90627"/>
                </a:lnTo>
                <a:lnTo>
                  <a:pt x="56286" y="82511"/>
                </a:lnTo>
                <a:lnTo>
                  <a:pt x="16268" y="45313"/>
                </a:lnTo>
                <a:lnTo>
                  <a:pt x="56286" y="8115"/>
                </a:lnTo>
                <a:lnTo>
                  <a:pt x="48729" y="0"/>
                </a:lnTo>
                <a:close/>
              </a:path>
            </a:pathLst>
          </a:custGeom>
          <a:solidFill>
            <a:srgbClr val="00A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3728" y="1326513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70" h="161290">
                <a:moveTo>
                  <a:pt x="0" y="0"/>
                </a:moveTo>
                <a:lnTo>
                  <a:pt x="0" y="160670"/>
                </a:lnTo>
                <a:lnTo>
                  <a:pt x="166211" y="16067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6151" y="1658936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70" h="161289">
                <a:moveTo>
                  <a:pt x="166211" y="160670"/>
                </a:moveTo>
                <a:lnTo>
                  <a:pt x="0" y="160670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20221" y="640619"/>
            <a:ext cx="3171190" cy="13055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90"/>
              </a:spcBef>
            </a:pPr>
            <a:r>
              <a:rPr sz="1750" b="1" spc="-95" dirty="0">
                <a:latin typeface="Adobe Clean ExtraBold"/>
                <a:cs typeface="Adobe Clean ExtraBold"/>
              </a:rPr>
              <a:t>MODELS</a:t>
            </a:r>
            <a:endParaRPr sz="1750">
              <a:latin typeface="Adobe Clean ExtraBold"/>
              <a:cs typeface="Adobe Clean ExtraBold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300" b="1" spc="-20" dirty="0">
                <a:latin typeface="Adobe Clean"/>
                <a:cs typeface="Adobe Clean"/>
              </a:rPr>
              <a:t>com.adobe.cq.wcm.core.components.models</a:t>
            </a:r>
            <a:endParaRPr sz="1300">
              <a:latin typeface="Adobe Clean"/>
              <a:cs typeface="Adobe Clean"/>
            </a:endParaRPr>
          </a:p>
          <a:p>
            <a:pPr marL="677545">
              <a:lnSpc>
                <a:spcPct val="100000"/>
              </a:lnSpc>
              <a:spcBef>
                <a:spcPts val="1010"/>
              </a:spcBef>
            </a:pPr>
            <a:r>
              <a:rPr sz="1300" b="0" spc="-5" dirty="0">
                <a:latin typeface="Adobe Clean Light"/>
                <a:cs typeface="Adobe Clean Light"/>
              </a:rPr>
              <a:t>interface </a:t>
            </a:r>
            <a:r>
              <a:rPr sz="1300" b="1" spc="-20" dirty="0">
                <a:latin typeface="Adobe Clean"/>
                <a:cs typeface="Adobe Clean"/>
              </a:rPr>
              <a:t>Title</a:t>
            </a:r>
            <a:endParaRPr sz="1300">
              <a:latin typeface="Adobe Clean"/>
              <a:cs typeface="Adobe Clean"/>
            </a:endParaRPr>
          </a:p>
          <a:p>
            <a:pPr marL="1009650">
              <a:lnSpc>
                <a:spcPct val="100000"/>
              </a:lnSpc>
              <a:spcBef>
                <a:spcPts val="1060"/>
              </a:spcBef>
            </a:pPr>
            <a:r>
              <a:rPr sz="1300" b="1" spc="-30" dirty="0">
                <a:latin typeface="Adobe Clean"/>
                <a:cs typeface="Adobe Clean"/>
              </a:rPr>
              <a:t>getText()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72561" y="1743427"/>
            <a:ext cx="152360" cy="15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54262" y="1365296"/>
            <a:ext cx="243776" cy="243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3728" y="2434588"/>
            <a:ext cx="166370" cy="826135"/>
          </a:xfrm>
          <a:custGeom>
            <a:avLst/>
            <a:gdLst/>
            <a:ahLst/>
            <a:cxnLst/>
            <a:rect l="l" t="t" r="r" b="b"/>
            <a:pathLst>
              <a:path w="166370" h="826135">
                <a:moveTo>
                  <a:pt x="0" y="0"/>
                </a:moveTo>
                <a:lnTo>
                  <a:pt x="0" y="825515"/>
                </a:lnTo>
                <a:lnTo>
                  <a:pt x="166211" y="825515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0221" y="2169801"/>
            <a:ext cx="3689985" cy="225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b="1" spc="-20" dirty="0">
                <a:latin typeface="Adobe Clean"/>
                <a:cs typeface="Adobe Clean"/>
              </a:rPr>
              <a:t>com.adobe.cq.wcm.core.components.models.impl.v1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76151" y="3431856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70" h="161289">
                <a:moveTo>
                  <a:pt x="166211" y="160670"/>
                </a:moveTo>
                <a:lnTo>
                  <a:pt x="0" y="160670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72561" y="3516347"/>
            <a:ext cx="152360" cy="15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85066" y="2474577"/>
            <a:ext cx="408495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0870" marR="674370" indent="-598805">
              <a:lnSpc>
                <a:spcPct val="111800"/>
              </a:lnSpc>
              <a:spcBef>
                <a:spcPts val="95"/>
              </a:spcBef>
            </a:pPr>
            <a:r>
              <a:rPr sz="1300" b="0" spc="-15" dirty="0">
                <a:latin typeface="Adobe Clean Light"/>
                <a:cs typeface="Adobe Clean Light"/>
              </a:rPr>
              <a:t>@Model(adaptables </a:t>
            </a:r>
            <a:r>
              <a:rPr sz="1300" b="0" spc="-10" dirty="0">
                <a:latin typeface="Adobe Clean Light"/>
                <a:cs typeface="Adobe Clean Light"/>
              </a:rPr>
              <a:t>= SlingHttpServletRequest.class,  adapters =</a:t>
            </a:r>
            <a:r>
              <a:rPr sz="1300" b="0" spc="5" dirty="0">
                <a:latin typeface="Adobe Clean Light"/>
                <a:cs typeface="Adobe Clean Light"/>
              </a:rPr>
              <a:t> </a:t>
            </a:r>
            <a:r>
              <a:rPr sz="1300" b="0" spc="-15" dirty="0">
                <a:latin typeface="Adobe Clean Light"/>
                <a:cs typeface="Adobe Clean Light"/>
              </a:rPr>
              <a:t>Title.class,</a:t>
            </a:r>
            <a:endParaRPr sz="1300">
              <a:latin typeface="Adobe Clean Light"/>
              <a:cs typeface="Adobe Clean Light"/>
            </a:endParaRPr>
          </a:p>
          <a:p>
            <a:pPr marL="12700" marR="5080" indent="598170">
              <a:lnSpc>
                <a:spcPts val="1750"/>
              </a:lnSpc>
              <a:spcBef>
                <a:spcPts val="85"/>
              </a:spcBef>
            </a:pPr>
            <a:r>
              <a:rPr sz="1300" b="0" spc="-35" dirty="0">
                <a:latin typeface="Adobe Clean Light"/>
                <a:cs typeface="Adobe Clean Light"/>
              </a:rPr>
              <a:t>resourceType </a:t>
            </a:r>
            <a:r>
              <a:rPr sz="1300" b="0" spc="-10" dirty="0">
                <a:latin typeface="Adobe Clean Light"/>
                <a:cs typeface="Adobe Clean Light"/>
              </a:rPr>
              <a:t>= "core/wcm/components/title/v1/title")  </a:t>
            </a:r>
            <a:r>
              <a:rPr sz="1300" b="0" spc="-5" dirty="0">
                <a:latin typeface="Adobe Clean Light"/>
                <a:cs typeface="Adobe Clean Light"/>
              </a:rPr>
              <a:t>class </a:t>
            </a:r>
            <a:r>
              <a:rPr sz="1300" b="1" spc="-20" dirty="0">
                <a:latin typeface="Adobe Clean"/>
                <a:cs typeface="Adobe Clean"/>
              </a:rPr>
              <a:t>TitleImpl </a:t>
            </a:r>
            <a:r>
              <a:rPr sz="1300" b="0" spc="-5" dirty="0">
                <a:latin typeface="Adobe Clean Light"/>
                <a:cs typeface="Adobe Clean Light"/>
              </a:rPr>
              <a:t>implements</a:t>
            </a:r>
            <a:r>
              <a:rPr sz="1300" b="0" spc="25" dirty="0">
                <a:latin typeface="Adobe Clean Light"/>
                <a:cs typeface="Adobe Clean Light"/>
              </a:rPr>
              <a:t> </a:t>
            </a:r>
            <a:r>
              <a:rPr sz="1300" b="1" spc="-20" dirty="0">
                <a:latin typeface="Adobe Clean"/>
                <a:cs typeface="Adobe Clean"/>
              </a:rPr>
              <a:t>Title</a:t>
            </a:r>
            <a:endParaRPr sz="1300">
              <a:latin typeface="Adobe Clean"/>
              <a:cs typeface="Adobe Clean"/>
            </a:endParaRPr>
          </a:p>
          <a:p>
            <a:pPr marL="344805">
              <a:lnSpc>
                <a:spcPct val="100000"/>
              </a:lnSpc>
              <a:spcBef>
                <a:spcPts val="965"/>
              </a:spcBef>
            </a:pPr>
            <a:r>
              <a:rPr sz="1300" b="1" spc="-30" dirty="0">
                <a:latin typeface="Adobe Clean"/>
                <a:cs typeface="Adobe Clean"/>
              </a:rPr>
              <a:t>getText()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54262" y="3138216"/>
            <a:ext cx="243776" cy="243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6447" y="3038489"/>
            <a:ext cx="232695" cy="232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4604" y="3530709"/>
            <a:ext cx="3685540" cy="957580"/>
          </a:xfrm>
          <a:custGeom>
            <a:avLst/>
            <a:gdLst/>
            <a:ahLst/>
            <a:cxnLst/>
            <a:rect l="l" t="t" r="r" b="b"/>
            <a:pathLst>
              <a:path w="3685540" h="957579">
                <a:moveTo>
                  <a:pt x="0" y="957437"/>
                </a:moveTo>
                <a:lnTo>
                  <a:pt x="3001908" y="957437"/>
                </a:lnTo>
                <a:lnTo>
                  <a:pt x="3057214" y="955901"/>
                </a:lnTo>
                <a:lnTo>
                  <a:pt x="3110186" y="951378"/>
                </a:lnTo>
                <a:lnTo>
                  <a:pt x="3160825" y="943997"/>
                </a:lnTo>
                <a:lnTo>
                  <a:pt x="3209131" y="933887"/>
                </a:lnTo>
                <a:lnTo>
                  <a:pt x="3255103" y="921176"/>
                </a:lnTo>
                <a:lnTo>
                  <a:pt x="3298741" y="905994"/>
                </a:lnTo>
                <a:lnTo>
                  <a:pt x="3340046" y="888468"/>
                </a:lnTo>
                <a:lnTo>
                  <a:pt x="3379018" y="868729"/>
                </a:lnTo>
                <a:lnTo>
                  <a:pt x="3415656" y="846903"/>
                </a:lnTo>
                <a:lnTo>
                  <a:pt x="3449960" y="823121"/>
                </a:lnTo>
                <a:lnTo>
                  <a:pt x="3481931" y="797511"/>
                </a:lnTo>
                <a:lnTo>
                  <a:pt x="3511569" y="770201"/>
                </a:lnTo>
                <a:lnTo>
                  <a:pt x="3538873" y="741321"/>
                </a:lnTo>
                <a:lnTo>
                  <a:pt x="3563844" y="710999"/>
                </a:lnTo>
                <a:lnTo>
                  <a:pt x="3586481" y="679363"/>
                </a:lnTo>
                <a:lnTo>
                  <a:pt x="3606784" y="646544"/>
                </a:lnTo>
                <a:lnTo>
                  <a:pt x="3624755" y="612668"/>
                </a:lnTo>
                <a:lnTo>
                  <a:pt x="3640391" y="577865"/>
                </a:lnTo>
                <a:lnTo>
                  <a:pt x="3664664" y="505994"/>
                </a:lnTo>
                <a:lnTo>
                  <a:pt x="3679603" y="431960"/>
                </a:lnTo>
                <a:lnTo>
                  <a:pt x="3685207" y="356792"/>
                </a:lnTo>
                <a:lnTo>
                  <a:pt x="3684509" y="319105"/>
                </a:lnTo>
                <a:lnTo>
                  <a:pt x="3676113" y="244169"/>
                </a:lnTo>
                <a:lnTo>
                  <a:pt x="3658382" y="170674"/>
                </a:lnTo>
                <a:lnTo>
                  <a:pt x="3631318" y="99649"/>
                </a:lnTo>
                <a:lnTo>
                  <a:pt x="3614286" y="65386"/>
                </a:lnTo>
                <a:lnTo>
                  <a:pt x="3594920" y="32126"/>
                </a:lnTo>
                <a:lnTo>
                  <a:pt x="3573220" y="0"/>
                </a:lnTo>
              </a:path>
            </a:pathLst>
          </a:custGeom>
          <a:ln w="5540">
            <a:solidFill>
              <a:srgbClr val="00A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82593" y="4442838"/>
            <a:ext cx="56515" cy="90805"/>
          </a:xfrm>
          <a:custGeom>
            <a:avLst/>
            <a:gdLst/>
            <a:ahLst/>
            <a:cxnLst/>
            <a:rect l="l" t="t" r="r" b="b"/>
            <a:pathLst>
              <a:path w="56514" h="90804">
                <a:moveTo>
                  <a:pt x="48729" y="0"/>
                </a:moveTo>
                <a:lnTo>
                  <a:pt x="0" y="45313"/>
                </a:lnTo>
                <a:lnTo>
                  <a:pt x="48729" y="90627"/>
                </a:lnTo>
                <a:lnTo>
                  <a:pt x="56286" y="82511"/>
                </a:lnTo>
                <a:lnTo>
                  <a:pt x="16268" y="45313"/>
                </a:lnTo>
                <a:lnTo>
                  <a:pt x="56286" y="8115"/>
                </a:lnTo>
                <a:lnTo>
                  <a:pt x="48729" y="0"/>
                </a:lnTo>
                <a:close/>
              </a:path>
            </a:pathLst>
          </a:custGeom>
          <a:solidFill>
            <a:srgbClr val="00A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6447" y="1376377"/>
            <a:ext cx="232695" cy="232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0372" y="1326514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69" h="161290">
                <a:moveTo>
                  <a:pt x="166211" y="160670"/>
                </a:moveTo>
                <a:lnTo>
                  <a:pt x="0" y="160670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6864" y="640619"/>
            <a:ext cx="3688715" cy="14217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b="1" spc="-110" dirty="0">
                <a:latin typeface="Adobe Clean ExtraBold"/>
                <a:cs typeface="Adobe Clean ExtraBold"/>
              </a:rPr>
              <a:t>CONTENT</a:t>
            </a:r>
            <a:endParaRPr sz="1750">
              <a:latin typeface="Adobe Clean ExtraBold"/>
              <a:cs typeface="Adobe Clean ExtraBold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300" b="1" spc="-20" dirty="0">
                <a:latin typeface="Adobe Clean"/>
                <a:cs typeface="Adobe Clean"/>
              </a:rPr>
              <a:t>/content/my-site/my-page/jcr:content/root</a:t>
            </a:r>
            <a:endParaRPr sz="1300">
              <a:latin typeface="Adobe Clean"/>
              <a:cs typeface="Adobe Clean"/>
            </a:endParaRPr>
          </a:p>
          <a:p>
            <a:pPr marL="677545">
              <a:lnSpc>
                <a:spcPct val="100000"/>
              </a:lnSpc>
              <a:spcBef>
                <a:spcPts val="1055"/>
              </a:spcBef>
            </a:pPr>
            <a:r>
              <a:rPr sz="1300" b="1" spc="-15" dirty="0">
                <a:latin typeface="Adobe Clean"/>
                <a:cs typeface="Adobe Clean"/>
              </a:rPr>
              <a:t>/my-title</a:t>
            </a:r>
            <a:endParaRPr sz="1300">
              <a:latin typeface="Adobe Clean"/>
              <a:cs typeface="Adobe Clean"/>
            </a:endParaRPr>
          </a:p>
          <a:p>
            <a:pPr marL="677545" marR="5080">
              <a:lnSpc>
                <a:spcPts val="1750"/>
              </a:lnSpc>
              <a:spcBef>
                <a:spcPts val="85"/>
              </a:spcBef>
            </a:pPr>
            <a:r>
              <a:rPr sz="1300" b="0" spc="-25" dirty="0">
                <a:latin typeface="Adobe Clean Light"/>
                <a:cs typeface="Adobe Clean Light"/>
              </a:rPr>
              <a:t>sling:resourceType </a:t>
            </a:r>
            <a:r>
              <a:rPr sz="1300" b="0" spc="-10" dirty="0">
                <a:latin typeface="Adobe Clean Light"/>
                <a:cs typeface="Adobe Clean Light"/>
              </a:rPr>
              <a:t>= my-site/components/title  jcr:title = </a:t>
            </a:r>
            <a:r>
              <a:rPr sz="1300" b="0" spc="-15" dirty="0">
                <a:latin typeface="Adobe Clean Light"/>
                <a:cs typeface="Adobe Clean Light"/>
              </a:rPr>
              <a:t>Hello</a:t>
            </a:r>
            <a:r>
              <a:rPr sz="1300" b="0" spc="15" dirty="0">
                <a:latin typeface="Adobe Clean Light"/>
                <a:cs typeface="Adobe Clean Light"/>
              </a:rPr>
              <a:t> </a:t>
            </a:r>
            <a:r>
              <a:rPr sz="1300" b="0" spc="-25" dirty="0">
                <a:latin typeface="Adobe Clean Light"/>
                <a:cs typeface="Adobe Clean Light"/>
              </a:rPr>
              <a:t>World</a:t>
            </a:r>
            <a:endParaRPr sz="1300">
              <a:latin typeface="Adobe Clean Light"/>
              <a:cs typeface="Adobe Clean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7529" y="312944"/>
            <a:ext cx="5012055" cy="225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98720" algn="l"/>
              </a:tabLst>
            </a:pPr>
            <a:r>
              <a:rPr sz="1300" b="1" u="heavy" spc="-2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Content</a:t>
            </a:r>
            <a:r>
              <a:rPr sz="1300" b="1" u="heavy" spc="-7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1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Repository	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6769" y="1313804"/>
            <a:ext cx="229870" cy="80137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 </a:t>
            </a:r>
            <a:r>
              <a:rPr sz="1300" b="1" u="heavy" spc="14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2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R</a:t>
            </a:r>
            <a:r>
              <a:rPr sz="1300" b="1" u="heavy" spc="1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e</a:t>
            </a:r>
            <a:r>
              <a:rPr sz="1300" b="1" u="heavy" spc="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s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ou</a:t>
            </a:r>
            <a:r>
              <a:rPr sz="1300" b="1" u="heavy" spc="1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r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ce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0869" y="312866"/>
            <a:ext cx="5012055" cy="225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98720" algn="l"/>
              </a:tabLst>
            </a:pPr>
            <a:r>
              <a:rPr sz="1300" b="1" u="heavy" spc="-2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OSGi </a:t>
            </a:r>
            <a:r>
              <a:rPr sz="1300" b="1" u="heavy" spc="-3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Java</a:t>
            </a:r>
            <a:r>
              <a:rPr sz="1300" b="1" u="heavy" spc="-6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2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Runtime	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0372" y="2988626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69" h="161289">
                <a:moveTo>
                  <a:pt x="166211" y="160670"/>
                </a:moveTo>
                <a:lnTo>
                  <a:pt x="0" y="160670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4409" y="542639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0" y="221615"/>
                </a:moveTo>
                <a:lnTo>
                  <a:pt x="0" y="0"/>
                </a:lnTo>
                <a:lnTo>
                  <a:pt x="166211" y="0"/>
                </a:lnTo>
                <a:lnTo>
                  <a:pt x="221615" y="55403"/>
                </a:lnTo>
                <a:lnTo>
                  <a:pt x="221615" y="221615"/>
                </a:lnTo>
                <a:lnTo>
                  <a:pt x="0" y="221615"/>
                </a:lnTo>
                <a:close/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00621" y="542639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79">
                <a:moveTo>
                  <a:pt x="55403" y="55403"/>
                </a:moveTo>
                <a:lnTo>
                  <a:pt x="0" y="55403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54132" y="4773777"/>
            <a:ext cx="4942840" cy="1560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b="1" spc="-20" dirty="0">
                <a:latin typeface="Adobe Clean"/>
                <a:cs typeface="Adobe Clean"/>
              </a:rPr>
              <a:t>/cq:dialog</a:t>
            </a:r>
            <a:endParaRPr sz="13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300" b="1" spc="-15" dirty="0">
                <a:latin typeface="Adobe Clean"/>
                <a:cs typeface="Adobe Clean"/>
              </a:rPr>
              <a:t>/cq:design_dialog</a:t>
            </a:r>
            <a:endParaRPr sz="13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b="1" spc="-10" dirty="0">
                <a:latin typeface="Adobe Clean"/>
                <a:cs typeface="Adobe Clean"/>
              </a:rPr>
              <a:t>/title.html</a:t>
            </a:r>
            <a:endParaRPr sz="1300">
              <a:latin typeface="Adobe Clean"/>
              <a:cs typeface="Adobe Cle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300" b="0" dirty="0">
                <a:latin typeface="Adobe Clean Light"/>
                <a:cs typeface="Adobe Clean Light"/>
              </a:rPr>
              <a:t>&lt;h1</a:t>
            </a:r>
            <a:r>
              <a:rPr sz="1300" b="0" spc="125" dirty="0">
                <a:latin typeface="Adobe Clean Light"/>
                <a:cs typeface="Adobe Clean Light"/>
              </a:rPr>
              <a:t> </a:t>
            </a:r>
            <a:r>
              <a:rPr sz="1300" b="0" spc="-25" dirty="0">
                <a:latin typeface="Adobe Clean Light"/>
                <a:cs typeface="Adobe Clean Light"/>
              </a:rPr>
              <a:t>data-sly-use.model="com.adobe.cq.wcm.core.components.models.Title"&gt;</a:t>
            </a:r>
            <a:endParaRPr sz="1300">
              <a:latin typeface="Adobe Clean Light"/>
              <a:cs typeface="Adobe Clean Light"/>
            </a:endParaRPr>
          </a:p>
          <a:p>
            <a:pPr marL="362585">
              <a:lnSpc>
                <a:spcPct val="100000"/>
              </a:lnSpc>
              <a:spcBef>
                <a:spcPts val="185"/>
              </a:spcBef>
            </a:pPr>
            <a:r>
              <a:rPr sz="1300" b="0" spc="-15" dirty="0">
                <a:latin typeface="Adobe Clean Light"/>
                <a:cs typeface="Adobe Clean Light"/>
              </a:rPr>
              <a:t>${model.text}</a:t>
            </a:r>
            <a:endParaRPr sz="13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300" b="0" spc="-5" dirty="0">
                <a:latin typeface="Adobe Clean Light"/>
                <a:cs typeface="Adobe Clean Light"/>
              </a:rPr>
              <a:t>&lt;/h1&gt;</a:t>
            </a:r>
            <a:endParaRPr sz="1300">
              <a:latin typeface="Adobe Clean Light"/>
              <a:cs typeface="Adobe Clean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12794" y="5199236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66211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12794" y="4650739"/>
            <a:ext cx="166370" cy="881380"/>
          </a:xfrm>
          <a:custGeom>
            <a:avLst/>
            <a:gdLst/>
            <a:ahLst/>
            <a:cxnLst/>
            <a:rect l="l" t="t" r="r" b="b"/>
            <a:pathLst>
              <a:path w="166369" h="881379">
                <a:moveTo>
                  <a:pt x="166211" y="880919"/>
                </a:moveTo>
                <a:lnTo>
                  <a:pt x="0" y="880919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12794" y="486681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66211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96447" y="4368179"/>
            <a:ext cx="232695" cy="232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28869" y="5088428"/>
            <a:ext cx="232695" cy="232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8869" y="4756005"/>
            <a:ext cx="232695" cy="232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0372" y="4318317"/>
            <a:ext cx="166370" cy="161290"/>
          </a:xfrm>
          <a:custGeom>
            <a:avLst/>
            <a:gdLst/>
            <a:ahLst/>
            <a:cxnLst/>
            <a:rect l="l" t="t" r="r" b="b"/>
            <a:pathLst>
              <a:path w="166369" h="161289">
                <a:moveTo>
                  <a:pt x="166211" y="160670"/>
                </a:moveTo>
                <a:lnTo>
                  <a:pt x="0" y="160670"/>
                </a:lnTo>
                <a:lnTo>
                  <a:pt x="0" y="0"/>
                </a:lnTo>
              </a:path>
            </a:pathLst>
          </a:custGeom>
          <a:ln w="11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56864" y="2302758"/>
            <a:ext cx="4731385" cy="230822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90"/>
              </a:spcBef>
            </a:pPr>
            <a:r>
              <a:rPr sz="1750" b="1" spc="-100" dirty="0">
                <a:latin typeface="Adobe Clean ExtraBold"/>
                <a:cs typeface="Adobe Clean ExtraBold"/>
              </a:rPr>
              <a:t>COMPONENTS</a:t>
            </a:r>
            <a:endParaRPr sz="1750">
              <a:latin typeface="Adobe Clean ExtraBold"/>
              <a:cs typeface="Adobe Clean ExtraBold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300" b="1" spc="-15" dirty="0">
                <a:latin typeface="Adobe Clean"/>
                <a:cs typeface="Adobe Clean"/>
              </a:rPr>
              <a:t>/apps/my-site/components</a:t>
            </a:r>
            <a:endParaRPr sz="1300">
              <a:latin typeface="Adobe Clean"/>
              <a:cs typeface="Adobe Clean"/>
            </a:endParaRPr>
          </a:p>
          <a:p>
            <a:pPr marL="677545">
              <a:lnSpc>
                <a:spcPct val="100000"/>
              </a:lnSpc>
              <a:spcBef>
                <a:spcPts val="1055"/>
              </a:spcBef>
            </a:pPr>
            <a:r>
              <a:rPr sz="1300" b="1" spc="-10" dirty="0">
                <a:latin typeface="Adobe Clean"/>
                <a:cs typeface="Adobe Clean"/>
              </a:rPr>
              <a:t>/title</a:t>
            </a:r>
            <a:endParaRPr sz="1300">
              <a:latin typeface="Adobe Clean"/>
              <a:cs typeface="Adobe Clean"/>
            </a:endParaRPr>
          </a:p>
          <a:p>
            <a:pPr marL="677545" marR="5080">
              <a:lnSpc>
                <a:spcPct val="111800"/>
              </a:lnSpc>
            </a:pPr>
            <a:r>
              <a:rPr sz="1300" b="0" spc="-20" dirty="0">
                <a:latin typeface="Adobe Clean Light"/>
                <a:cs typeface="Adobe Clean Light"/>
              </a:rPr>
              <a:t>sling:resourceSuperType </a:t>
            </a:r>
            <a:r>
              <a:rPr sz="1300" b="0" spc="-10" dirty="0">
                <a:latin typeface="Adobe Clean Light"/>
                <a:cs typeface="Adobe Clean Light"/>
              </a:rPr>
              <a:t>= core/wcm/components/title/v1/title  jcr:title =</a:t>
            </a:r>
            <a:r>
              <a:rPr sz="1300" b="0" spc="5" dirty="0">
                <a:latin typeface="Adobe Clean Light"/>
                <a:cs typeface="Adobe Clean Light"/>
              </a:rPr>
              <a:t> </a:t>
            </a:r>
            <a:r>
              <a:rPr sz="1300" b="0" spc="-20" dirty="0">
                <a:latin typeface="Adobe Clean Light"/>
                <a:cs typeface="Adobe Clean Light"/>
              </a:rPr>
              <a:t>Title</a:t>
            </a:r>
            <a:endParaRPr sz="1300">
              <a:latin typeface="Adobe Clean Light"/>
              <a:cs typeface="Adobe Clean Light"/>
            </a:endParaRPr>
          </a:p>
          <a:p>
            <a:pPr marL="677545">
              <a:lnSpc>
                <a:spcPct val="100000"/>
              </a:lnSpc>
              <a:spcBef>
                <a:spcPts val="185"/>
              </a:spcBef>
            </a:pPr>
            <a:r>
              <a:rPr sz="1300" b="0" spc="-20" dirty="0">
                <a:latin typeface="Adobe Clean Light"/>
                <a:cs typeface="Adobe Clean Light"/>
              </a:rPr>
              <a:t>componentGroup </a:t>
            </a:r>
            <a:r>
              <a:rPr sz="1300" b="0" spc="-10" dirty="0">
                <a:latin typeface="Adobe Clean Light"/>
                <a:cs typeface="Adobe Clean Light"/>
              </a:rPr>
              <a:t>= </a:t>
            </a:r>
            <a:r>
              <a:rPr sz="1300" b="0" spc="-15" dirty="0">
                <a:latin typeface="Adobe Clean Light"/>
                <a:cs typeface="Adobe Clean Light"/>
              </a:rPr>
              <a:t>My</a:t>
            </a:r>
            <a:r>
              <a:rPr sz="1300" b="0" spc="25" dirty="0">
                <a:latin typeface="Adobe Clean Light"/>
                <a:cs typeface="Adobe Clean Light"/>
              </a:rPr>
              <a:t> </a:t>
            </a:r>
            <a:r>
              <a:rPr sz="1300" b="0" spc="-10" dirty="0">
                <a:latin typeface="Adobe Clean Light"/>
                <a:cs typeface="Adobe Clean Light"/>
              </a:rPr>
              <a:t>Site</a:t>
            </a:r>
            <a:endParaRPr sz="130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300" b="1" spc="-10" dirty="0">
                <a:latin typeface="Adobe Clean"/>
                <a:cs typeface="Adobe Clean"/>
              </a:rPr>
              <a:t>/apps/core/wcm/components/title/v1</a:t>
            </a:r>
            <a:endParaRPr sz="1300">
              <a:latin typeface="Adobe Clean"/>
              <a:cs typeface="Adobe Clean"/>
            </a:endParaRPr>
          </a:p>
          <a:p>
            <a:pPr marL="677545">
              <a:lnSpc>
                <a:spcPct val="100000"/>
              </a:lnSpc>
              <a:spcBef>
                <a:spcPts val="1055"/>
              </a:spcBef>
            </a:pPr>
            <a:r>
              <a:rPr sz="1300" b="1" spc="-10" dirty="0">
                <a:latin typeface="Adobe Clean"/>
                <a:cs typeface="Adobe Clean"/>
              </a:rPr>
              <a:t>/title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90125" y="1313819"/>
            <a:ext cx="229870" cy="690245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u="heavy" spc="4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1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I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nte</a:t>
            </a:r>
            <a:r>
              <a:rPr sz="1300" b="1" u="heavy" spc="6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r</a:t>
            </a:r>
            <a:r>
              <a:rPr sz="1300" b="1" u="heavy" spc="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f</a:t>
            </a:r>
            <a:r>
              <a:rPr sz="1300" b="1" u="heavy" spc="-1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a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ce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90125" y="2421889"/>
            <a:ext cx="229870" cy="1299845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  </a:t>
            </a:r>
            <a:r>
              <a:rPr sz="1300" b="1" u="heavy" spc="-5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1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I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mplemen</a:t>
            </a:r>
            <a:r>
              <a:rPr sz="1300" b="1" u="heavy" spc="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t</a:t>
            </a:r>
            <a:r>
              <a:rPr sz="1300" b="1" u="heavy" spc="-1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a</a:t>
            </a:r>
            <a:r>
              <a:rPr sz="1300" b="1" u="heavy" spc="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t</a:t>
            </a: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ion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6769" y="2975930"/>
            <a:ext cx="229870" cy="1022985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8285" algn="l"/>
              </a:tabLst>
            </a:pP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	</a:t>
            </a:r>
            <a:r>
              <a:rPr sz="1300" b="1" u="heavy" spc="-2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Proxy</a:t>
            </a:r>
            <a:r>
              <a:rPr sz="1300" b="1" u="heavy" spc="-5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3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Cmp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6769" y="4305608"/>
            <a:ext cx="229870" cy="2075814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75410" algn="l"/>
              </a:tabLst>
            </a:pPr>
            <a:r>
              <a:rPr sz="1300" b="1" u="heavy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	</a:t>
            </a:r>
            <a:r>
              <a:rPr sz="1300" b="1" u="heavy" spc="-3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Core</a:t>
            </a:r>
            <a:r>
              <a:rPr sz="1300" b="1" u="heavy" spc="-60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 </a:t>
            </a:r>
            <a:r>
              <a:rPr sz="1300" b="1" u="heavy" spc="-35" dirty="0">
                <a:solidFill>
                  <a:srgbClr val="00A000"/>
                </a:solidFill>
                <a:uFill>
                  <a:solidFill>
                    <a:srgbClr val="00A000"/>
                  </a:solidFill>
                </a:uFill>
                <a:latin typeface="Adobe Clean"/>
                <a:cs typeface="Adobe Clean"/>
              </a:rPr>
              <a:t>Cmp</a:t>
            </a:r>
            <a:endParaRPr sz="1300">
              <a:latin typeface="Adobe Clean"/>
              <a:cs typeface="Adobe Cle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58271" y="1487184"/>
            <a:ext cx="4475480" cy="4312285"/>
          </a:xfrm>
          <a:custGeom>
            <a:avLst/>
            <a:gdLst/>
            <a:ahLst/>
            <a:cxnLst/>
            <a:rect l="l" t="t" r="r" b="b"/>
            <a:pathLst>
              <a:path w="4475480" h="4312285">
                <a:moveTo>
                  <a:pt x="0" y="4311774"/>
                </a:moveTo>
                <a:lnTo>
                  <a:pt x="2319250" y="4311774"/>
                </a:lnTo>
                <a:lnTo>
                  <a:pt x="2367395" y="4311247"/>
                </a:lnTo>
                <a:lnTo>
                  <a:pt x="2415283" y="4309674"/>
                </a:lnTo>
                <a:lnTo>
                  <a:pt x="2462901" y="4307064"/>
                </a:lnTo>
                <a:lnTo>
                  <a:pt x="2510239" y="4303430"/>
                </a:lnTo>
                <a:lnTo>
                  <a:pt x="2557287" y="4298783"/>
                </a:lnTo>
                <a:lnTo>
                  <a:pt x="2604032" y="4293132"/>
                </a:lnTo>
                <a:lnTo>
                  <a:pt x="2650465" y="4286490"/>
                </a:lnTo>
                <a:lnTo>
                  <a:pt x="2696574" y="4278866"/>
                </a:lnTo>
                <a:lnTo>
                  <a:pt x="2742349" y="4270273"/>
                </a:lnTo>
                <a:lnTo>
                  <a:pt x="2787778" y="4260721"/>
                </a:lnTo>
                <a:lnTo>
                  <a:pt x="2832850" y="4250220"/>
                </a:lnTo>
                <a:lnTo>
                  <a:pt x="2877555" y="4238783"/>
                </a:lnTo>
                <a:lnTo>
                  <a:pt x="2921881" y="4226419"/>
                </a:lnTo>
                <a:lnTo>
                  <a:pt x="2965818" y="4213140"/>
                </a:lnTo>
                <a:lnTo>
                  <a:pt x="3009355" y="4198957"/>
                </a:lnTo>
                <a:lnTo>
                  <a:pt x="3052480" y="4183881"/>
                </a:lnTo>
                <a:lnTo>
                  <a:pt x="3095183" y="4167922"/>
                </a:lnTo>
                <a:lnTo>
                  <a:pt x="3137453" y="4151092"/>
                </a:lnTo>
                <a:lnTo>
                  <a:pt x="3179279" y="4133402"/>
                </a:lnTo>
                <a:lnTo>
                  <a:pt x="3220649" y="4114862"/>
                </a:lnTo>
                <a:lnTo>
                  <a:pt x="3261553" y="4095484"/>
                </a:lnTo>
                <a:lnTo>
                  <a:pt x="3301981" y="4075278"/>
                </a:lnTo>
                <a:lnTo>
                  <a:pt x="3341920" y="4054255"/>
                </a:lnTo>
                <a:lnTo>
                  <a:pt x="3381360" y="4032427"/>
                </a:lnTo>
                <a:lnTo>
                  <a:pt x="3420291" y="4009804"/>
                </a:lnTo>
                <a:lnTo>
                  <a:pt x="3458700" y="3986398"/>
                </a:lnTo>
                <a:lnTo>
                  <a:pt x="3496578" y="3962218"/>
                </a:lnTo>
                <a:lnTo>
                  <a:pt x="3533913" y="3937277"/>
                </a:lnTo>
                <a:lnTo>
                  <a:pt x="3570694" y="3911585"/>
                </a:lnTo>
                <a:lnTo>
                  <a:pt x="3606911" y="3885153"/>
                </a:lnTo>
                <a:lnTo>
                  <a:pt x="3642552" y="3857991"/>
                </a:lnTo>
                <a:lnTo>
                  <a:pt x="3677606" y="3830112"/>
                </a:lnTo>
                <a:lnTo>
                  <a:pt x="3712063" y="3801526"/>
                </a:lnTo>
                <a:lnTo>
                  <a:pt x="3745911" y="3772244"/>
                </a:lnTo>
                <a:lnTo>
                  <a:pt x="3779140" y="3742277"/>
                </a:lnTo>
                <a:lnTo>
                  <a:pt x="3811738" y="3711635"/>
                </a:lnTo>
                <a:lnTo>
                  <a:pt x="3843696" y="3680330"/>
                </a:lnTo>
                <a:lnTo>
                  <a:pt x="3875000" y="3648373"/>
                </a:lnTo>
                <a:lnTo>
                  <a:pt x="3905642" y="3615774"/>
                </a:lnTo>
                <a:lnTo>
                  <a:pt x="3935609" y="3582545"/>
                </a:lnTo>
                <a:lnTo>
                  <a:pt x="3964892" y="3548697"/>
                </a:lnTo>
                <a:lnTo>
                  <a:pt x="3993478" y="3514240"/>
                </a:lnTo>
                <a:lnTo>
                  <a:pt x="4021357" y="3479186"/>
                </a:lnTo>
                <a:lnTo>
                  <a:pt x="4048518" y="3443545"/>
                </a:lnTo>
                <a:lnTo>
                  <a:pt x="4074950" y="3407328"/>
                </a:lnTo>
                <a:lnTo>
                  <a:pt x="4100642" y="3370547"/>
                </a:lnTo>
                <a:lnTo>
                  <a:pt x="4125583" y="3333212"/>
                </a:lnTo>
                <a:lnTo>
                  <a:pt x="4149762" y="3295334"/>
                </a:lnTo>
                <a:lnTo>
                  <a:pt x="4173169" y="3256925"/>
                </a:lnTo>
                <a:lnTo>
                  <a:pt x="4195792" y="3217994"/>
                </a:lnTo>
                <a:lnTo>
                  <a:pt x="4217620" y="3178554"/>
                </a:lnTo>
                <a:lnTo>
                  <a:pt x="4238642" y="3138615"/>
                </a:lnTo>
                <a:lnTo>
                  <a:pt x="4258848" y="3098187"/>
                </a:lnTo>
                <a:lnTo>
                  <a:pt x="4278227" y="3057283"/>
                </a:lnTo>
                <a:lnTo>
                  <a:pt x="4296766" y="3015913"/>
                </a:lnTo>
                <a:lnTo>
                  <a:pt x="4314457" y="2974087"/>
                </a:lnTo>
                <a:lnTo>
                  <a:pt x="4331287" y="2931818"/>
                </a:lnTo>
                <a:lnTo>
                  <a:pt x="4347245" y="2889115"/>
                </a:lnTo>
                <a:lnTo>
                  <a:pt x="4362321" y="2845989"/>
                </a:lnTo>
                <a:lnTo>
                  <a:pt x="4376504" y="2802453"/>
                </a:lnTo>
                <a:lnTo>
                  <a:pt x="4389783" y="2758516"/>
                </a:lnTo>
                <a:lnTo>
                  <a:pt x="4402147" y="2714190"/>
                </a:lnTo>
                <a:lnTo>
                  <a:pt x="4413584" y="2669485"/>
                </a:lnTo>
                <a:lnTo>
                  <a:pt x="4424084" y="2624413"/>
                </a:lnTo>
                <a:lnTo>
                  <a:pt x="4433637" y="2578984"/>
                </a:lnTo>
                <a:lnTo>
                  <a:pt x="4442230" y="2533209"/>
                </a:lnTo>
                <a:lnTo>
                  <a:pt x="4449853" y="2487100"/>
                </a:lnTo>
                <a:lnTo>
                  <a:pt x="4456496" y="2440668"/>
                </a:lnTo>
                <a:lnTo>
                  <a:pt x="4462146" y="2393922"/>
                </a:lnTo>
                <a:lnTo>
                  <a:pt x="4466794" y="2346875"/>
                </a:lnTo>
                <a:lnTo>
                  <a:pt x="4470428" y="2299537"/>
                </a:lnTo>
                <a:lnTo>
                  <a:pt x="4473037" y="2251919"/>
                </a:lnTo>
                <a:lnTo>
                  <a:pt x="4474611" y="2204032"/>
                </a:lnTo>
                <a:lnTo>
                  <a:pt x="4475138" y="2155887"/>
                </a:lnTo>
                <a:lnTo>
                  <a:pt x="4474611" y="2107742"/>
                </a:lnTo>
                <a:lnTo>
                  <a:pt x="4473037" y="2059855"/>
                </a:lnTo>
                <a:lnTo>
                  <a:pt x="4470428" y="2012237"/>
                </a:lnTo>
                <a:lnTo>
                  <a:pt x="4466794" y="1964899"/>
                </a:lnTo>
                <a:lnTo>
                  <a:pt x="4462146" y="1917852"/>
                </a:lnTo>
                <a:lnTo>
                  <a:pt x="4456496" y="1871106"/>
                </a:lnTo>
                <a:lnTo>
                  <a:pt x="4449853" y="1824673"/>
                </a:lnTo>
                <a:lnTo>
                  <a:pt x="4442230" y="1778564"/>
                </a:lnTo>
                <a:lnTo>
                  <a:pt x="4433637" y="1732790"/>
                </a:lnTo>
                <a:lnTo>
                  <a:pt x="4424084" y="1687361"/>
                </a:lnTo>
                <a:lnTo>
                  <a:pt x="4413584" y="1642289"/>
                </a:lnTo>
                <a:lnTo>
                  <a:pt x="4402147" y="1597584"/>
                </a:lnTo>
                <a:lnTo>
                  <a:pt x="4389783" y="1553258"/>
                </a:lnTo>
                <a:lnTo>
                  <a:pt x="4376504" y="1509321"/>
                </a:lnTo>
                <a:lnTo>
                  <a:pt x="4362321" y="1465784"/>
                </a:lnTo>
                <a:lnTo>
                  <a:pt x="4347245" y="1422659"/>
                </a:lnTo>
                <a:lnTo>
                  <a:pt x="4331287" y="1379956"/>
                </a:lnTo>
                <a:lnTo>
                  <a:pt x="4314457" y="1337686"/>
                </a:lnTo>
                <a:lnTo>
                  <a:pt x="4296766" y="1295861"/>
                </a:lnTo>
                <a:lnTo>
                  <a:pt x="4278227" y="1254491"/>
                </a:lnTo>
                <a:lnTo>
                  <a:pt x="4258848" y="1213586"/>
                </a:lnTo>
                <a:lnTo>
                  <a:pt x="4238642" y="1173159"/>
                </a:lnTo>
                <a:lnTo>
                  <a:pt x="4217620" y="1133220"/>
                </a:lnTo>
                <a:lnTo>
                  <a:pt x="4195792" y="1093779"/>
                </a:lnTo>
                <a:lnTo>
                  <a:pt x="4173169" y="1054849"/>
                </a:lnTo>
                <a:lnTo>
                  <a:pt x="4149762" y="1016439"/>
                </a:lnTo>
                <a:lnTo>
                  <a:pt x="4125583" y="978562"/>
                </a:lnTo>
                <a:lnTo>
                  <a:pt x="4100642" y="941227"/>
                </a:lnTo>
                <a:lnTo>
                  <a:pt x="4074950" y="904445"/>
                </a:lnTo>
                <a:lnTo>
                  <a:pt x="4048518" y="868229"/>
                </a:lnTo>
                <a:lnTo>
                  <a:pt x="4021357" y="832588"/>
                </a:lnTo>
                <a:lnTo>
                  <a:pt x="3993478" y="797534"/>
                </a:lnTo>
                <a:lnTo>
                  <a:pt x="3964892" y="763077"/>
                </a:lnTo>
                <a:lnTo>
                  <a:pt x="3935609" y="729228"/>
                </a:lnTo>
                <a:lnTo>
                  <a:pt x="3905642" y="695999"/>
                </a:lnTo>
                <a:lnTo>
                  <a:pt x="3875000" y="663401"/>
                </a:lnTo>
                <a:lnTo>
                  <a:pt x="3843696" y="631444"/>
                </a:lnTo>
                <a:lnTo>
                  <a:pt x="3811738" y="600139"/>
                </a:lnTo>
                <a:lnTo>
                  <a:pt x="3779140" y="569497"/>
                </a:lnTo>
                <a:lnTo>
                  <a:pt x="3745911" y="539530"/>
                </a:lnTo>
                <a:lnTo>
                  <a:pt x="3712063" y="510247"/>
                </a:lnTo>
                <a:lnTo>
                  <a:pt x="3677606" y="481661"/>
                </a:lnTo>
                <a:lnTo>
                  <a:pt x="3642552" y="453782"/>
                </a:lnTo>
                <a:lnTo>
                  <a:pt x="3606911" y="426621"/>
                </a:lnTo>
                <a:lnTo>
                  <a:pt x="3570694" y="400189"/>
                </a:lnTo>
                <a:lnTo>
                  <a:pt x="3533913" y="374497"/>
                </a:lnTo>
                <a:lnTo>
                  <a:pt x="3496578" y="349556"/>
                </a:lnTo>
                <a:lnTo>
                  <a:pt x="3458700" y="325376"/>
                </a:lnTo>
                <a:lnTo>
                  <a:pt x="3420291" y="301970"/>
                </a:lnTo>
                <a:lnTo>
                  <a:pt x="3381360" y="279347"/>
                </a:lnTo>
                <a:lnTo>
                  <a:pt x="3341920" y="257518"/>
                </a:lnTo>
                <a:lnTo>
                  <a:pt x="3301981" y="236496"/>
                </a:lnTo>
                <a:lnTo>
                  <a:pt x="3261553" y="216290"/>
                </a:lnTo>
                <a:lnTo>
                  <a:pt x="3220649" y="196912"/>
                </a:lnTo>
                <a:lnTo>
                  <a:pt x="3179279" y="178372"/>
                </a:lnTo>
                <a:lnTo>
                  <a:pt x="3137453" y="160681"/>
                </a:lnTo>
                <a:lnTo>
                  <a:pt x="3095183" y="143851"/>
                </a:lnTo>
                <a:lnTo>
                  <a:pt x="3052480" y="127893"/>
                </a:lnTo>
                <a:lnTo>
                  <a:pt x="3009355" y="112816"/>
                </a:lnTo>
                <a:lnTo>
                  <a:pt x="2965818" y="98633"/>
                </a:lnTo>
                <a:lnTo>
                  <a:pt x="2921881" y="85355"/>
                </a:lnTo>
                <a:lnTo>
                  <a:pt x="2877555" y="72991"/>
                </a:lnTo>
                <a:lnTo>
                  <a:pt x="2832850" y="61553"/>
                </a:lnTo>
                <a:lnTo>
                  <a:pt x="2787778" y="51053"/>
                </a:lnTo>
                <a:lnTo>
                  <a:pt x="2742349" y="41501"/>
                </a:lnTo>
                <a:lnTo>
                  <a:pt x="2696574" y="32907"/>
                </a:lnTo>
                <a:lnTo>
                  <a:pt x="2650465" y="25284"/>
                </a:lnTo>
                <a:lnTo>
                  <a:pt x="2604032" y="18642"/>
                </a:lnTo>
                <a:lnTo>
                  <a:pt x="2557287" y="12991"/>
                </a:lnTo>
                <a:lnTo>
                  <a:pt x="2510239" y="8343"/>
                </a:lnTo>
                <a:lnTo>
                  <a:pt x="2462901" y="4709"/>
                </a:lnTo>
                <a:lnTo>
                  <a:pt x="2415283" y="2100"/>
                </a:lnTo>
                <a:lnTo>
                  <a:pt x="2367395" y="526"/>
                </a:lnTo>
                <a:lnTo>
                  <a:pt x="2319250" y="0"/>
                </a:lnTo>
                <a:lnTo>
                  <a:pt x="947703" y="0"/>
                </a:lnTo>
              </a:path>
            </a:pathLst>
          </a:custGeom>
          <a:ln w="5540">
            <a:solidFill>
              <a:srgbClr val="00A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3959" y="1441866"/>
            <a:ext cx="56515" cy="90805"/>
          </a:xfrm>
          <a:custGeom>
            <a:avLst/>
            <a:gdLst/>
            <a:ahLst/>
            <a:cxnLst/>
            <a:rect l="l" t="t" r="r" b="b"/>
            <a:pathLst>
              <a:path w="56515" h="90805">
                <a:moveTo>
                  <a:pt x="48729" y="0"/>
                </a:moveTo>
                <a:lnTo>
                  <a:pt x="0" y="45313"/>
                </a:lnTo>
                <a:lnTo>
                  <a:pt x="48729" y="90627"/>
                </a:lnTo>
                <a:lnTo>
                  <a:pt x="56286" y="82511"/>
                </a:lnTo>
                <a:lnTo>
                  <a:pt x="16268" y="45313"/>
                </a:lnTo>
                <a:lnTo>
                  <a:pt x="56286" y="8115"/>
                </a:lnTo>
                <a:lnTo>
                  <a:pt x="48729" y="0"/>
                </a:lnTo>
                <a:close/>
              </a:path>
            </a:pathLst>
          </a:custGeom>
          <a:solidFill>
            <a:srgbClr val="00A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0" dirty="0"/>
              <a:t>39</a:t>
            </a:fld>
            <a:endParaRPr spc="-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29127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</a:rPr>
              <a:t>Core</a:t>
            </a:r>
            <a:r>
              <a:rPr spc="-50" dirty="0">
                <a:solidFill>
                  <a:srgbClr val="3E3E3E"/>
                </a:solidFill>
              </a:rPr>
              <a:t> Components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2941" y="6487622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4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756" y="1066648"/>
            <a:ext cx="10813415" cy="247078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55"/>
              </a:spcBef>
              <a:buClr>
                <a:srgbClr val="808080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b="0" spc="-40" dirty="0">
                <a:latin typeface="Adobe Clean Light"/>
                <a:cs typeface="Adobe Clean Light"/>
              </a:rPr>
              <a:t>Production-ready</a:t>
            </a:r>
            <a:r>
              <a:rPr sz="2400" b="0" spc="15" dirty="0">
                <a:latin typeface="Adobe Clean Light"/>
                <a:cs typeface="Adobe Clean Light"/>
              </a:rPr>
              <a:t> </a:t>
            </a:r>
            <a:r>
              <a:rPr sz="2400" b="0" spc="-30" dirty="0">
                <a:latin typeface="Adobe Clean Light"/>
                <a:cs typeface="Adobe Clean Light"/>
              </a:rPr>
              <a:t>components</a:t>
            </a:r>
            <a:endParaRPr sz="2400">
              <a:latin typeface="Adobe Clean Light"/>
              <a:cs typeface="Adobe Clean Light"/>
            </a:endParaRPr>
          </a:p>
          <a:p>
            <a:pPr marL="553720" lvl="1" indent="-275590">
              <a:lnSpc>
                <a:spcPct val="100000"/>
              </a:lnSpc>
              <a:spcBef>
                <a:spcPts val="715"/>
              </a:spcBef>
              <a:buClr>
                <a:srgbClr val="808080"/>
              </a:buClr>
              <a:buSzPct val="70000"/>
              <a:buFont typeface="Wingdings"/>
              <a:buChar char=""/>
              <a:tabLst>
                <a:tab pos="553085" algn="l"/>
                <a:tab pos="553720" algn="l"/>
              </a:tabLst>
            </a:pPr>
            <a:r>
              <a:rPr sz="2000" spc="-45" dirty="0">
                <a:latin typeface="Adobe Clean"/>
                <a:cs typeface="Adobe Clean"/>
              </a:rPr>
              <a:t>Clean </a:t>
            </a:r>
            <a:r>
              <a:rPr sz="2000" spc="-50" dirty="0">
                <a:latin typeface="Adobe Clean"/>
                <a:cs typeface="Adobe Clean"/>
              </a:rPr>
              <a:t>Markup: </a:t>
            </a:r>
            <a:r>
              <a:rPr sz="2000" b="0" spc="-65" dirty="0">
                <a:latin typeface="Adobe Clean Light"/>
                <a:cs typeface="Adobe Clean Light"/>
              </a:rPr>
              <a:t>HTL </a:t>
            </a:r>
            <a:r>
              <a:rPr sz="2000" b="0" spc="-25" dirty="0">
                <a:latin typeface="Adobe Clean Light"/>
                <a:cs typeface="Adobe Clean Light"/>
              </a:rPr>
              <a:t>templates, </a:t>
            </a:r>
            <a:r>
              <a:rPr sz="2000" b="0" spc="-20" dirty="0">
                <a:latin typeface="Adobe Clean Light"/>
                <a:cs typeface="Adobe Clean Light"/>
              </a:rPr>
              <a:t>Semantic </a:t>
            </a:r>
            <a:r>
              <a:rPr sz="2000" b="0" spc="-40" dirty="0">
                <a:latin typeface="Adobe Clean Light"/>
                <a:cs typeface="Adobe Clean Light"/>
              </a:rPr>
              <a:t>HTML, </a:t>
            </a:r>
            <a:r>
              <a:rPr sz="2000" b="0" spc="-25" dirty="0">
                <a:latin typeface="Adobe Clean Light"/>
                <a:cs typeface="Adobe Clean Light"/>
              </a:rPr>
              <a:t>BEM </a:t>
            </a:r>
            <a:r>
              <a:rPr sz="2000" b="0" spc="-10" dirty="0">
                <a:latin typeface="Adobe Clean Light"/>
                <a:cs typeface="Adobe Clean Light"/>
              </a:rPr>
              <a:t>class </a:t>
            </a:r>
            <a:r>
              <a:rPr sz="2000" b="0" spc="-20" dirty="0">
                <a:latin typeface="Adobe Clean Light"/>
                <a:cs typeface="Adobe Clean Light"/>
              </a:rPr>
              <a:t>name </a:t>
            </a:r>
            <a:r>
              <a:rPr sz="2000" b="0" spc="-30" dirty="0">
                <a:latin typeface="Adobe Clean Light"/>
                <a:cs typeface="Adobe Clean Light"/>
              </a:rPr>
              <a:t>notation, </a:t>
            </a:r>
            <a:r>
              <a:rPr sz="2000" b="0" spc="-25" dirty="0">
                <a:latin typeface="Adobe Clean Light"/>
                <a:cs typeface="Adobe Clean Light"/>
              </a:rPr>
              <a:t>Data </a:t>
            </a:r>
            <a:r>
              <a:rPr sz="2000" b="0" spc="-15" dirty="0">
                <a:latin typeface="Adobe Clean Light"/>
                <a:cs typeface="Adobe Clean Light"/>
              </a:rPr>
              <a:t>attributes </a:t>
            </a:r>
            <a:r>
              <a:rPr sz="2000" b="0" spc="-25" dirty="0">
                <a:latin typeface="Adobe Clean Light"/>
                <a:cs typeface="Adobe Clean Light"/>
              </a:rPr>
              <a:t>for </a:t>
            </a:r>
            <a:r>
              <a:rPr sz="2000" b="0" spc="-50" dirty="0">
                <a:latin typeface="Adobe Clean Light"/>
                <a:cs typeface="Adobe Clean Light"/>
              </a:rPr>
              <a:t>JS</a:t>
            </a:r>
            <a:r>
              <a:rPr sz="2000" b="0" spc="-30" dirty="0">
                <a:latin typeface="Adobe Clean Light"/>
                <a:cs typeface="Adobe Clean Light"/>
              </a:rPr>
              <a:t> </a:t>
            </a:r>
            <a:r>
              <a:rPr sz="2000" b="0" spc="-20" dirty="0">
                <a:latin typeface="Adobe Clean Light"/>
                <a:cs typeface="Adobe Clean Light"/>
              </a:rPr>
              <a:t>binding.</a:t>
            </a:r>
            <a:endParaRPr sz="2000">
              <a:latin typeface="Adobe Clean Light"/>
              <a:cs typeface="Adobe Clean Light"/>
            </a:endParaRPr>
          </a:p>
          <a:p>
            <a:pPr marL="553720" lvl="1" indent="-27559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70000"/>
              <a:buFont typeface="Wingdings"/>
              <a:buChar char=""/>
              <a:tabLst>
                <a:tab pos="553085" algn="l"/>
                <a:tab pos="553720" algn="l"/>
              </a:tabLst>
            </a:pPr>
            <a:r>
              <a:rPr sz="2000" spc="-45" dirty="0">
                <a:latin typeface="Adobe Clean"/>
                <a:cs typeface="Adobe Clean"/>
              </a:rPr>
              <a:t>Configurable: </a:t>
            </a:r>
            <a:r>
              <a:rPr sz="2000" b="0" spc="-60" dirty="0">
                <a:latin typeface="Adobe Clean Light"/>
                <a:cs typeface="Adobe Clean Light"/>
              </a:rPr>
              <a:t>The </a:t>
            </a:r>
            <a:r>
              <a:rPr sz="2000" b="0" spc="-35" dirty="0">
                <a:latin typeface="Adobe Clean Light"/>
                <a:cs typeface="Adobe Clean Light"/>
              </a:rPr>
              <a:t>component </a:t>
            </a:r>
            <a:r>
              <a:rPr sz="2000" b="0" spc="-15" dirty="0">
                <a:latin typeface="Adobe Clean Light"/>
                <a:cs typeface="Adobe Clean Light"/>
              </a:rPr>
              <a:t>capabilities </a:t>
            </a:r>
            <a:r>
              <a:rPr sz="2000" b="0" spc="-20" dirty="0">
                <a:latin typeface="Adobe Clean Light"/>
                <a:cs typeface="Adobe Clean Light"/>
              </a:rPr>
              <a:t>that the </a:t>
            </a:r>
            <a:r>
              <a:rPr sz="2000" b="0" spc="-25" dirty="0">
                <a:latin typeface="Adobe Clean Light"/>
                <a:cs typeface="Adobe Clean Light"/>
              </a:rPr>
              <a:t>author </a:t>
            </a:r>
            <a:r>
              <a:rPr sz="2000" b="0" spc="-15" dirty="0">
                <a:latin typeface="Adobe Clean Light"/>
                <a:cs typeface="Adobe Clean Light"/>
              </a:rPr>
              <a:t>can </a:t>
            </a:r>
            <a:r>
              <a:rPr sz="2000" b="0" spc="-10" dirty="0">
                <a:latin typeface="Adobe Clean Light"/>
                <a:cs typeface="Adobe Clean Light"/>
              </a:rPr>
              <a:t>use </a:t>
            </a:r>
            <a:r>
              <a:rPr sz="2000" b="0" spc="-30" dirty="0">
                <a:latin typeface="Adobe Clean Light"/>
                <a:cs typeface="Adobe Clean Light"/>
              </a:rPr>
              <a:t>are </a:t>
            </a:r>
            <a:r>
              <a:rPr sz="2000" b="0" spc="-20" dirty="0">
                <a:latin typeface="Adobe Clean Light"/>
                <a:cs typeface="Adobe Clean Light"/>
              </a:rPr>
              <a:t>defined </a:t>
            </a:r>
            <a:r>
              <a:rPr sz="2000" b="0" spc="-5" dirty="0">
                <a:latin typeface="Adobe Clean Light"/>
                <a:cs typeface="Adobe Clean Light"/>
              </a:rPr>
              <a:t>in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30" dirty="0">
                <a:latin typeface="Adobe Clean Light"/>
                <a:cs typeface="Adobe Clean Light"/>
              </a:rPr>
              <a:t>template</a:t>
            </a:r>
            <a:r>
              <a:rPr sz="2000" b="0" spc="250" dirty="0">
                <a:latin typeface="Adobe Clean Light"/>
                <a:cs typeface="Adobe Clean Light"/>
              </a:rPr>
              <a:t> </a:t>
            </a:r>
            <a:r>
              <a:rPr sz="2000" b="0" spc="-50" dirty="0">
                <a:latin typeface="Adobe Clean Light"/>
                <a:cs typeface="Adobe Clean Light"/>
              </a:rPr>
              <a:t>editor.</a:t>
            </a:r>
            <a:endParaRPr sz="2000">
              <a:latin typeface="Adobe Clean Light"/>
              <a:cs typeface="Adobe Clean Light"/>
            </a:endParaRPr>
          </a:p>
          <a:p>
            <a:pPr marL="553720" lvl="1" indent="-27559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70000"/>
              <a:buFont typeface="Wingdings"/>
              <a:buChar char=""/>
              <a:tabLst>
                <a:tab pos="553085" algn="l"/>
                <a:tab pos="553720" algn="l"/>
              </a:tabLst>
            </a:pPr>
            <a:r>
              <a:rPr sz="2000" spc="-30" dirty="0">
                <a:latin typeface="Adobe Clean"/>
                <a:cs typeface="Adobe Clean"/>
              </a:rPr>
              <a:t>Extensible: </a:t>
            </a:r>
            <a:r>
              <a:rPr sz="2000" b="0" spc="-60" dirty="0">
                <a:latin typeface="Adobe Clean Light"/>
                <a:cs typeface="Adobe Clean Light"/>
              </a:rPr>
              <a:t>The </a:t>
            </a:r>
            <a:r>
              <a:rPr sz="2000" b="0" spc="-65" dirty="0">
                <a:latin typeface="Adobe Clean Light"/>
                <a:cs typeface="Adobe Clean Light"/>
              </a:rPr>
              <a:t>HTL </a:t>
            </a:r>
            <a:r>
              <a:rPr sz="2000" b="0" spc="-30" dirty="0">
                <a:latin typeface="Adobe Clean Light"/>
                <a:cs typeface="Adobe Clean Light"/>
              </a:rPr>
              <a:t>template and SlingModels </a:t>
            </a:r>
            <a:r>
              <a:rPr sz="2000" b="0" spc="-20" dirty="0">
                <a:latin typeface="Adobe Clean Light"/>
                <a:cs typeface="Adobe Clean Light"/>
              </a:rPr>
              <a:t>implementation </a:t>
            </a:r>
            <a:r>
              <a:rPr sz="2000" b="0" spc="-15" dirty="0">
                <a:latin typeface="Adobe Clean Light"/>
                <a:cs typeface="Adobe Clean Light"/>
              </a:rPr>
              <a:t>can </a:t>
            </a:r>
            <a:r>
              <a:rPr sz="2000" b="0" spc="-40" dirty="0">
                <a:latin typeface="Adobe Clean Light"/>
                <a:cs typeface="Adobe Clean Light"/>
              </a:rPr>
              <a:t>be </a:t>
            </a:r>
            <a:r>
              <a:rPr sz="2000" b="0" spc="-30" dirty="0">
                <a:latin typeface="Adobe Clean Light"/>
                <a:cs typeface="Adobe Clean Light"/>
              </a:rPr>
              <a:t>extended </a:t>
            </a:r>
            <a:r>
              <a:rPr sz="2000" b="0" spc="-55" dirty="0">
                <a:latin typeface="Adobe Clean Light"/>
                <a:cs typeface="Adobe Clean Light"/>
              </a:rPr>
              <a:t>or</a:t>
            </a:r>
            <a:r>
              <a:rPr sz="2000" b="0" spc="295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customized.</a:t>
            </a:r>
            <a:endParaRPr sz="2000">
              <a:latin typeface="Adobe Clean Light"/>
              <a:cs typeface="Adobe Clean Light"/>
            </a:endParaRPr>
          </a:p>
          <a:p>
            <a:pPr marL="553720" lvl="1" indent="-27559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70000"/>
              <a:buFont typeface="Wingdings"/>
              <a:buChar char=""/>
              <a:tabLst>
                <a:tab pos="553085" algn="l"/>
                <a:tab pos="553720" algn="l"/>
              </a:tabLst>
            </a:pPr>
            <a:r>
              <a:rPr sz="2000" spc="-45" dirty="0">
                <a:latin typeface="Adobe Clean"/>
                <a:cs typeface="Adobe Clean"/>
              </a:rPr>
              <a:t>Consumable: </a:t>
            </a:r>
            <a:r>
              <a:rPr sz="2000" b="0" spc="-60" dirty="0">
                <a:latin typeface="Adobe Clean Light"/>
                <a:cs typeface="Adobe Clean Light"/>
              </a:rPr>
              <a:t>The </a:t>
            </a:r>
            <a:r>
              <a:rPr sz="2000" b="0" spc="-30" dirty="0">
                <a:latin typeface="Adobe Clean Light"/>
                <a:cs typeface="Adobe Clean Light"/>
              </a:rPr>
              <a:t>SlingModels </a:t>
            </a:r>
            <a:r>
              <a:rPr sz="2000" b="0" spc="-15" dirty="0">
                <a:latin typeface="Adobe Clean Light"/>
                <a:cs typeface="Adobe Clean Light"/>
              </a:rPr>
              <a:t>can </a:t>
            </a:r>
            <a:r>
              <a:rPr sz="2000" b="0" spc="-40" dirty="0">
                <a:latin typeface="Adobe Clean Light"/>
                <a:cs typeface="Adobe Clean Light"/>
              </a:rPr>
              <a:t>be </a:t>
            </a:r>
            <a:r>
              <a:rPr sz="2000" b="0" spc="-30" dirty="0">
                <a:latin typeface="Adobe Clean Light"/>
                <a:cs typeface="Adobe Clean Light"/>
              </a:rPr>
              <a:t>consumed </a:t>
            </a:r>
            <a:r>
              <a:rPr sz="2000" b="0" spc="-15" dirty="0">
                <a:latin typeface="Adobe Clean Light"/>
                <a:cs typeface="Adobe Clean Light"/>
              </a:rPr>
              <a:t>as </a:t>
            </a:r>
            <a:r>
              <a:rPr sz="2000" b="0" spc="-35" dirty="0">
                <a:latin typeface="Adobe Clean Light"/>
                <a:cs typeface="Adobe Clean Light"/>
              </a:rPr>
              <a:t>pure </a:t>
            </a:r>
            <a:r>
              <a:rPr sz="2000" b="0" spc="-45" dirty="0">
                <a:latin typeface="Adobe Clean Light"/>
                <a:cs typeface="Adobe Clean Light"/>
              </a:rPr>
              <a:t>JSON </a:t>
            </a:r>
            <a:r>
              <a:rPr sz="2000" b="0" spc="-20" dirty="0">
                <a:latin typeface="Adobe Clean Light"/>
                <a:cs typeface="Adobe Clean Light"/>
              </a:rPr>
              <a:t>form </a:t>
            </a:r>
            <a:r>
              <a:rPr sz="2000" b="0" spc="-50" dirty="0">
                <a:latin typeface="Adobe Clean Light"/>
                <a:cs typeface="Adobe Clean Light"/>
              </a:rPr>
              <a:t>to </a:t>
            </a:r>
            <a:r>
              <a:rPr sz="2000" b="0" spc="-40" dirty="0">
                <a:latin typeface="Adobe Clean Light"/>
                <a:cs typeface="Adobe Clean Light"/>
              </a:rPr>
              <a:t>be </a:t>
            </a:r>
            <a:r>
              <a:rPr sz="2000" b="0" spc="-35" dirty="0">
                <a:latin typeface="Adobe Clean Light"/>
                <a:cs typeface="Adobe Clean Light"/>
              </a:rPr>
              <a:t>rendered</a:t>
            </a:r>
            <a:r>
              <a:rPr sz="2000" b="0" spc="390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elsewhere.</a:t>
            </a:r>
            <a:endParaRPr sz="2000">
              <a:latin typeface="Adobe Clean Light"/>
              <a:cs typeface="Adobe Clean Light"/>
            </a:endParaRPr>
          </a:p>
          <a:p>
            <a:pPr marL="553720" lvl="1" indent="-275590">
              <a:lnSpc>
                <a:spcPct val="100000"/>
              </a:lnSpc>
              <a:spcBef>
                <a:spcPts val="700"/>
              </a:spcBef>
              <a:buClr>
                <a:srgbClr val="808080"/>
              </a:buClr>
              <a:buSzPct val="70000"/>
              <a:buFont typeface="Wingdings"/>
              <a:buChar char=""/>
              <a:tabLst>
                <a:tab pos="553085" algn="l"/>
                <a:tab pos="553720" algn="l"/>
              </a:tabLst>
            </a:pPr>
            <a:r>
              <a:rPr sz="2000" spc="-55" dirty="0">
                <a:latin typeface="Adobe Clean"/>
                <a:cs typeface="Adobe Clean"/>
              </a:rPr>
              <a:t>Versioned: </a:t>
            </a:r>
            <a:r>
              <a:rPr sz="2000" b="0" spc="-60" dirty="0">
                <a:latin typeface="Adobe Clean Light"/>
                <a:cs typeface="Adobe Clean Light"/>
              </a:rPr>
              <a:t>The </a:t>
            </a:r>
            <a:r>
              <a:rPr sz="2000" b="0" spc="-30" dirty="0">
                <a:latin typeface="Adobe Clean Light"/>
                <a:cs typeface="Adobe Clean Light"/>
              </a:rPr>
              <a:t>components </a:t>
            </a:r>
            <a:r>
              <a:rPr sz="2000" b="0" spc="-15" dirty="0">
                <a:latin typeface="Adobe Clean Light"/>
                <a:cs typeface="Adobe Clean Light"/>
              </a:rPr>
              <a:t>can </a:t>
            </a:r>
            <a:r>
              <a:rPr sz="2000" b="0" spc="-20" dirty="0">
                <a:latin typeface="Adobe Clean Light"/>
                <a:cs typeface="Adobe Clean Light"/>
              </a:rPr>
              <a:t>evolve </a:t>
            </a:r>
            <a:r>
              <a:rPr sz="2000" b="0" spc="-15" dirty="0">
                <a:latin typeface="Adobe Clean Light"/>
                <a:cs typeface="Adobe Clean Light"/>
              </a:rPr>
              <a:t>without </a:t>
            </a:r>
            <a:r>
              <a:rPr sz="2000" b="0" spc="-35" dirty="0">
                <a:latin typeface="Adobe Clean Light"/>
                <a:cs typeface="Adobe Clean Light"/>
              </a:rPr>
              <a:t>breaking </a:t>
            </a:r>
            <a:r>
              <a:rPr sz="2000" b="0" spc="-20" dirty="0">
                <a:latin typeface="Adobe Clean Light"/>
                <a:cs typeface="Adobe Clean Light"/>
              </a:rPr>
              <a:t>existing</a:t>
            </a:r>
            <a:r>
              <a:rPr sz="2000" b="0" spc="200" dirty="0">
                <a:latin typeface="Adobe Clean Light"/>
                <a:cs typeface="Adobe Clean Light"/>
              </a:rPr>
              <a:t> </a:t>
            </a:r>
            <a:r>
              <a:rPr sz="2000" b="0" spc="-20" dirty="0">
                <a:latin typeface="Adobe Clean Light"/>
                <a:cs typeface="Adobe Clean Light"/>
              </a:rPr>
              <a:t>implementations.</a:t>
            </a:r>
            <a:endParaRPr sz="20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5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25071" y="6388608"/>
            <a:ext cx="259079" cy="359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0" dirty="0"/>
              <a:t>40</a:t>
            </a:fld>
            <a:endParaRPr spc="-2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2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25071" y="6388608"/>
            <a:ext cx="259079" cy="359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0" dirty="0"/>
              <a:t>41</a:t>
            </a:fld>
            <a:endParaRPr spc="-2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5591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404040"/>
                </a:solidFill>
              </a:rPr>
              <a:t>Delegation </a:t>
            </a:r>
            <a:r>
              <a:rPr spc="-40" dirty="0">
                <a:solidFill>
                  <a:srgbClr val="404040"/>
                </a:solidFill>
              </a:rPr>
              <a:t>Pattern </a:t>
            </a:r>
            <a:r>
              <a:rPr spc="-55" dirty="0">
                <a:solidFill>
                  <a:srgbClr val="404040"/>
                </a:solidFill>
              </a:rPr>
              <a:t>for </a:t>
            </a:r>
            <a:r>
              <a:rPr spc="-30" dirty="0">
                <a:solidFill>
                  <a:srgbClr val="404040"/>
                </a:solidFill>
              </a:rPr>
              <a:t>Sling</a:t>
            </a:r>
            <a:r>
              <a:rPr spc="155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Models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5037" y="6490106"/>
            <a:ext cx="15875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15" dirty="0">
                <a:solidFill>
                  <a:srgbClr val="404040"/>
                </a:solidFill>
                <a:latin typeface="Adobe Clean"/>
                <a:cs typeface="Adobe Clean"/>
              </a:rPr>
              <a:t>42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850" y="1149699"/>
            <a:ext cx="11118215" cy="5003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0" spc="5" dirty="0">
                <a:latin typeface="Adobe Clean Light"/>
                <a:cs typeface="Adobe Clean Light"/>
              </a:rPr>
              <a:t>The</a:t>
            </a:r>
            <a:r>
              <a:rPr sz="1850" b="0" spc="90" dirty="0">
                <a:latin typeface="Adobe Clean Light"/>
                <a:cs typeface="Adobe Clean Light"/>
              </a:rPr>
              <a:t> </a:t>
            </a:r>
            <a:r>
              <a:rPr sz="1850" b="0" spc="35" dirty="0">
                <a:latin typeface="Adobe Clean Light"/>
                <a:cs typeface="Adobe Clean Light"/>
              </a:rPr>
              <a:t>implementation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5" dirty="0">
                <a:latin typeface="Adobe Clean Light"/>
                <a:cs typeface="Adobe Clean Light"/>
              </a:rPr>
              <a:t>of</a:t>
            </a:r>
            <a:r>
              <a:rPr sz="1850" b="0" spc="100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the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-5" dirty="0">
                <a:latin typeface="Adobe Clean Light"/>
                <a:cs typeface="Adobe Clean Light"/>
              </a:rPr>
              <a:t>Core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0" dirty="0">
                <a:latin typeface="Adobe Clean Light"/>
                <a:cs typeface="Adobe Clean Light"/>
              </a:rPr>
              <a:t>Component’s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models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is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0" dirty="0">
                <a:latin typeface="Adobe Clean Light"/>
                <a:cs typeface="Adobe Clean Light"/>
              </a:rPr>
              <a:t>private,</a:t>
            </a:r>
            <a:r>
              <a:rPr sz="1850" b="0" spc="100" dirty="0">
                <a:latin typeface="Adobe Clean Light"/>
                <a:cs typeface="Adobe Clean Light"/>
              </a:rPr>
              <a:t> </a:t>
            </a:r>
            <a:r>
              <a:rPr sz="1850" b="0" spc="20" dirty="0">
                <a:latin typeface="Adobe Clean Light"/>
                <a:cs typeface="Adobe Clean Light"/>
              </a:rPr>
              <a:t>but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can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-5" dirty="0">
                <a:latin typeface="Adobe Clean Light"/>
                <a:cs typeface="Adobe Clean Light"/>
              </a:rPr>
              <a:t>be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15" dirty="0">
                <a:latin typeface="Adobe Clean Light"/>
                <a:cs typeface="Adobe Clean Light"/>
              </a:rPr>
              <a:t>extended</a:t>
            </a:r>
            <a:r>
              <a:rPr sz="1850" b="0" spc="100" dirty="0">
                <a:latin typeface="Adobe Clean Light"/>
                <a:cs typeface="Adobe Clean Light"/>
              </a:rPr>
              <a:t> </a:t>
            </a:r>
            <a:r>
              <a:rPr sz="1850" b="0" spc="35" dirty="0">
                <a:latin typeface="Adobe Clean Light"/>
                <a:cs typeface="Adobe Clean Light"/>
              </a:rPr>
              <a:t>with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the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5" dirty="0">
                <a:latin typeface="Adobe Clean Light"/>
                <a:cs typeface="Adobe Clean Light"/>
              </a:rPr>
              <a:t>delegation</a:t>
            </a:r>
            <a:r>
              <a:rPr sz="1850" b="0" spc="95" dirty="0">
                <a:latin typeface="Adobe Clean Light"/>
                <a:cs typeface="Adobe Clean Light"/>
              </a:rPr>
              <a:t> </a:t>
            </a:r>
            <a:r>
              <a:rPr sz="1850" b="0" spc="20" dirty="0">
                <a:latin typeface="Adobe Clean Light"/>
                <a:cs typeface="Adobe Clean Light"/>
              </a:rPr>
              <a:t>pattern.</a:t>
            </a:r>
            <a:endParaRPr sz="185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Adobe Clean Light"/>
              <a:cs typeface="Adobe Clean Light"/>
            </a:endParaRPr>
          </a:p>
          <a:p>
            <a:pPr marL="868044" marR="4985385" indent="-855980">
              <a:lnSpc>
                <a:spcPts val="1700"/>
              </a:lnSpc>
            </a:pP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@Model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spc="-5" dirty="0">
                <a:solidFill>
                  <a:srgbClr val="005CC5"/>
                </a:solidFill>
                <a:latin typeface="Courier New"/>
                <a:cs typeface="Courier New"/>
              </a:rPr>
              <a:t>adaptables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=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SlingHttpServletRequest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.</a:t>
            </a:r>
            <a:r>
              <a:rPr sz="1600" spc="-5" dirty="0">
                <a:latin typeface="Courier New"/>
                <a:cs typeface="Courier New"/>
              </a:rPr>
              <a:t>class,  </a:t>
            </a:r>
            <a:r>
              <a:rPr sz="1600" spc="-5" dirty="0">
                <a:solidFill>
                  <a:srgbClr val="005CC5"/>
                </a:solidFill>
                <a:latin typeface="Courier New"/>
                <a:cs typeface="Courier New"/>
              </a:rPr>
              <a:t>adapters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=</a:t>
            </a:r>
            <a:r>
              <a:rPr sz="1600" spc="5" dirty="0">
                <a:solidFill>
                  <a:srgbClr val="D73A4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Title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.</a:t>
            </a:r>
            <a:r>
              <a:rPr sz="1600" spc="-5" dirty="0">
                <a:latin typeface="Courier New"/>
                <a:cs typeface="Courier New"/>
              </a:rPr>
              <a:t>class,</a:t>
            </a:r>
            <a:endParaRPr sz="1600">
              <a:latin typeface="Courier New"/>
              <a:cs typeface="Courier New"/>
            </a:endParaRPr>
          </a:p>
          <a:p>
            <a:pPr marL="12700" marR="4007485" indent="855344">
              <a:lnSpc>
                <a:spcPts val="1700"/>
              </a:lnSpc>
              <a:spcBef>
                <a:spcPts val="105"/>
              </a:spcBef>
            </a:pPr>
            <a:r>
              <a:rPr sz="1600" spc="-5" dirty="0">
                <a:solidFill>
                  <a:srgbClr val="005CC5"/>
                </a:solidFill>
                <a:latin typeface="Courier New"/>
                <a:cs typeface="Courier New"/>
              </a:rPr>
              <a:t>resourceType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= </a:t>
            </a:r>
            <a:r>
              <a:rPr sz="1600" spc="-5" dirty="0">
                <a:solidFill>
                  <a:srgbClr val="032F62"/>
                </a:solidFill>
                <a:latin typeface="Courier New"/>
                <a:cs typeface="Courier New"/>
              </a:rPr>
              <a:t>"myproject/components/pageHeadline"</a:t>
            </a:r>
            <a:r>
              <a:rPr sz="1600" spc="-5" dirty="0">
                <a:latin typeface="Courier New"/>
                <a:cs typeface="Courier New"/>
              </a:rPr>
              <a:t>) 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public class </a:t>
            </a:r>
            <a:r>
              <a:rPr sz="1600" spc="-5" dirty="0">
                <a:solidFill>
                  <a:srgbClr val="6F42C1"/>
                </a:solidFill>
                <a:latin typeface="Courier New"/>
                <a:cs typeface="Courier New"/>
              </a:rPr>
              <a:t>PageHeadline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implements </a:t>
            </a:r>
            <a:r>
              <a:rPr sz="1600" spc="-5" dirty="0">
                <a:solidFill>
                  <a:srgbClr val="6F42C1"/>
                </a:solidFill>
                <a:latin typeface="Courier New"/>
                <a:cs typeface="Courier New"/>
              </a:rPr>
              <a:t>Title</a:t>
            </a:r>
            <a:r>
              <a:rPr sz="1600" spc="40" dirty="0">
                <a:solidFill>
                  <a:srgbClr val="6F42C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1545"/>
              </a:spcBef>
            </a:pP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@ScriptVariable private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Page</a:t>
            </a:r>
            <a:r>
              <a:rPr sz="1600" spc="20" dirty="0">
                <a:solidFill>
                  <a:srgbClr val="24292E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currentPage;</a:t>
            </a:r>
            <a:endParaRPr sz="1600">
              <a:latin typeface="Courier New"/>
              <a:cs typeface="Courier New"/>
            </a:endParaRPr>
          </a:p>
          <a:p>
            <a:pPr marL="501015" marR="5474335" indent="-635">
              <a:lnSpc>
                <a:spcPts val="1700"/>
              </a:lnSpc>
              <a:spcBef>
                <a:spcPts val="1725"/>
              </a:spcBef>
            </a:pP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@Self @Via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spc="-5" dirty="0">
                <a:solidFill>
                  <a:srgbClr val="005CC5"/>
                </a:solidFill>
                <a:latin typeface="Courier New"/>
                <a:cs typeface="Courier New"/>
              </a:rPr>
              <a:t>type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=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ResourceSuperType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.</a:t>
            </a:r>
            <a:r>
              <a:rPr sz="1600" spc="-5" dirty="0">
                <a:latin typeface="Courier New"/>
                <a:cs typeface="Courier New"/>
              </a:rPr>
              <a:t>class) 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private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Title</a:t>
            </a:r>
            <a:r>
              <a:rPr sz="1600" dirty="0">
                <a:solidFill>
                  <a:srgbClr val="24292E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title;</a:t>
            </a:r>
            <a:endParaRPr sz="1600">
              <a:latin typeface="Courier New"/>
              <a:cs typeface="Courier New"/>
            </a:endParaRPr>
          </a:p>
          <a:p>
            <a:pPr marL="989965" marR="6330315" indent="-489584">
              <a:lnSpc>
                <a:spcPts val="1700"/>
              </a:lnSpc>
              <a:spcBef>
                <a:spcPts val="1810"/>
              </a:spcBef>
            </a:pP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@Override public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String </a:t>
            </a:r>
            <a:r>
              <a:rPr sz="1600" spc="-5" dirty="0">
                <a:solidFill>
                  <a:srgbClr val="6F42C1"/>
                </a:solidFill>
                <a:latin typeface="Courier New"/>
                <a:cs typeface="Courier New"/>
              </a:rPr>
              <a:t>getText</a:t>
            </a:r>
            <a:r>
              <a:rPr sz="1600" spc="-5" dirty="0">
                <a:latin typeface="Courier New"/>
                <a:cs typeface="Courier New"/>
              </a:rPr>
              <a:t>() { 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return</a:t>
            </a:r>
            <a:r>
              <a:rPr sz="1600" spc="15" dirty="0">
                <a:solidFill>
                  <a:srgbClr val="D73A4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currentPage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.</a:t>
            </a:r>
            <a:r>
              <a:rPr sz="1600" spc="-5" dirty="0">
                <a:latin typeface="Courier New"/>
                <a:cs typeface="Courier New"/>
              </a:rPr>
              <a:t>getTitle();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ts val="1785"/>
              </a:lnSpc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90600" marR="6330315" indent="-489584">
              <a:lnSpc>
                <a:spcPts val="1700"/>
              </a:lnSpc>
              <a:spcBef>
                <a:spcPts val="1705"/>
              </a:spcBef>
            </a:pP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@Override public </a:t>
            </a:r>
            <a:r>
              <a:rPr sz="1600" spc="-5" dirty="0">
                <a:solidFill>
                  <a:srgbClr val="24292E"/>
                </a:solidFill>
                <a:latin typeface="Courier New"/>
                <a:cs typeface="Courier New"/>
              </a:rPr>
              <a:t>String </a:t>
            </a:r>
            <a:r>
              <a:rPr sz="1600" spc="-5" dirty="0">
                <a:solidFill>
                  <a:srgbClr val="6F42C1"/>
                </a:solidFill>
                <a:latin typeface="Courier New"/>
                <a:cs typeface="Courier New"/>
              </a:rPr>
              <a:t>getType</a:t>
            </a:r>
            <a:r>
              <a:rPr sz="1600" spc="-5" dirty="0">
                <a:latin typeface="Courier New"/>
                <a:cs typeface="Courier New"/>
              </a:rPr>
              <a:t>() {  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return</a:t>
            </a:r>
            <a:r>
              <a:rPr sz="1600" dirty="0">
                <a:solidFill>
                  <a:srgbClr val="D73A4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title</a:t>
            </a:r>
            <a:r>
              <a:rPr sz="1600" spc="-5" dirty="0">
                <a:solidFill>
                  <a:srgbClr val="D73A49"/>
                </a:solidFill>
                <a:latin typeface="Courier New"/>
                <a:cs typeface="Courier New"/>
              </a:rPr>
              <a:t>.</a:t>
            </a:r>
            <a:r>
              <a:rPr sz="1600" spc="-5" dirty="0">
                <a:latin typeface="Courier New"/>
                <a:cs typeface="Courier New"/>
              </a:rPr>
              <a:t>getType();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ts val="1675"/>
              </a:lnSpc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b="0" u="sng" spc="-30" dirty="0">
                <a:uFill>
                  <a:solidFill>
                    <a:srgbClr val="000000"/>
                  </a:solidFill>
                </a:uFill>
                <a:latin typeface="Adobe Clean Light"/>
                <a:cs typeface="Adobe Clean Light"/>
              </a:rPr>
              <a:t>https://github.com/adobe/aem-core-wcm-components/wiki/Delegation-Pattern-for-Sling-Models</a:t>
            </a:r>
            <a:endParaRPr sz="16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5467"/>
            <a:ext cx="16973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404040"/>
                </a:solidFill>
              </a:rPr>
              <a:t>Versioning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>
                <a:solidFill>
                  <a:srgbClr val="404040"/>
                </a:solidFill>
              </a:rPr>
              <a:t>© </a:t>
            </a:r>
            <a:r>
              <a:rPr spc="-30" dirty="0">
                <a:solidFill>
                  <a:srgbClr val="404040"/>
                </a:solidFill>
              </a:rPr>
              <a:t>2018 Adobe. </a:t>
            </a:r>
            <a:r>
              <a:rPr spc="-25" dirty="0">
                <a:solidFill>
                  <a:srgbClr val="404040"/>
                </a:solidFill>
              </a:rPr>
              <a:t>All </a:t>
            </a:r>
            <a:r>
              <a:rPr spc="-15" dirty="0">
                <a:solidFill>
                  <a:srgbClr val="404040"/>
                </a:solidFill>
              </a:rPr>
              <a:t>Rights </a:t>
            </a:r>
            <a:r>
              <a:rPr spc="-20" dirty="0">
                <a:solidFill>
                  <a:srgbClr val="404040"/>
                </a:solidFill>
              </a:rPr>
              <a:t>Reserved. </a:t>
            </a:r>
            <a:r>
              <a:rPr spc="-25" dirty="0">
                <a:solidFill>
                  <a:srgbClr val="404040"/>
                </a:solidFill>
              </a:rPr>
              <a:t>Adobe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5" dirty="0">
                <a:solidFill>
                  <a:srgbClr val="404040"/>
                </a:solidFill>
              </a:rPr>
              <a:t>Confidential.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5037" y="6490106"/>
            <a:ext cx="158750" cy="149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800" spc="-15" dirty="0">
                <a:solidFill>
                  <a:srgbClr val="404040"/>
                </a:solidFill>
                <a:latin typeface="Adobe Clean"/>
                <a:cs typeface="Adobe Clean"/>
              </a:rPr>
              <a:t>43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375" y="1081531"/>
            <a:ext cx="11139170" cy="354711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0" spc="-35" dirty="0">
                <a:latin typeface="Adobe Clean Light"/>
                <a:cs typeface="Adobe Clean Light"/>
              </a:rPr>
              <a:t>Incompatible </a:t>
            </a:r>
            <a:r>
              <a:rPr sz="2400" b="0" spc="-30" dirty="0">
                <a:latin typeface="Adobe Clean Light"/>
                <a:cs typeface="Adobe Clean Light"/>
              </a:rPr>
              <a:t>changes </a:t>
            </a:r>
            <a:r>
              <a:rPr sz="2400" b="0" spc="-55" dirty="0">
                <a:latin typeface="Adobe Clean Light"/>
                <a:cs typeface="Adobe Clean Light"/>
              </a:rPr>
              <a:t>to </a:t>
            </a:r>
            <a:r>
              <a:rPr sz="2400" b="0" spc="-30" dirty="0">
                <a:latin typeface="Adobe Clean Light"/>
                <a:cs typeface="Adobe Clean Light"/>
              </a:rPr>
              <a:t>following </a:t>
            </a:r>
            <a:r>
              <a:rPr sz="2400" b="0" spc="-35" dirty="0">
                <a:latin typeface="Adobe Clean Light"/>
                <a:cs typeface="Adobe Clean Light"/>
              </a:rPr>
              <a:t>aspects </a:t>
            </a:r>
            <a:r>
              <a:rPr sz="2400" b="0" spc="-45" dirty="0">
                <a:latin typeface="Adobe Clean Light"/>
                <a:cs typeface="Adobe Clean Light"/>
              </a:rPr>
              <a:t>of </a:t>
            </a:r>
            <a:r>
              <a:rPr sz="2400" b="0" spc="-40" dirty="0">
                <a:latin typeface="Adobe Clean Light"/>
                <a:cs typeface="Adobe Clean Light"/>
              </a:rPr>
              <a:t>components </a:t>
            </a:r>
            <a:r>
              <a:rPr sz="2400" b="0" spc="-10" dirty="0">
                <a:latin typeface="Adobe Clean Light"/>
                <a:cs typeface="Adobe Clean Light"/>
              </a:rPr>
              <a:t>will </a:t>
            </a:r>
            <a:r>
              <a:rPr sz="2400" b="0" spc="-25" dirty="0">
                <a:latin typeface="Adobe Clean Light"/>
                <a:cs typeface="Adobe Clean Light"/>
              </a:rPr>
              <a:t>result </a:t>
            </a:r>
            <a:r>
              <a:rPr sz="2400" b="0" spc="-5" dirty="0">
                <a:latin typeface="Adobe Clean Light"/>
                <a:cs typeface="Adobe Clean Light"/>
              </a:rPr>
              <a:t>in </a:t>
            </a:r>
            <a:r>
              <a:rPr sz="2400" b="0" spc="-25" dirty="0">
                <a:latin typeface="Adobe Clean Light"/>
                <a:cs typeface="Adobe Clean Light"/>
              </a:rPr>
              <a:t>a new </a:t>
            </a:r>
            <a:r>
              <a:rPr sz="2400" b="0" spc="-30" dirty="0">
                <a:latin typeface="Adobe Clean Light"/>
                <a:cs typeface="Adobe Clean Light"/>
              </a:rPr>
              <a:t>version </a:t>
            </a:r>
            <a:r>
              <a:rPr sz="2400" b="0" spc="-45" dirty="0">
                <a:latin typeface="Adobe Clean Light"/>
                <a:cs typeface="Adobe Clean Light"/>
              </a:rPr>
              <a:t>of</a:t>
            </a:r>
            <a:r>
              <a:rPr sz="2400" b="0" spc="-25" dirty="0">
                <a:latin typeface="Adobe Clean Light"/>
                <a:cs typeface="Adobe Clean Light"/>
              </a:rPr>
              <a:t> </a:t>
            </a:r>
            <a:r>
              <a:rPr sz="2400" b="0" spc="-45" dirty="0">
                <a:latin typeface="Adobe Clean Light"/>
                <a:cs typeface="Adobe Clean Light"/>
              </a:rPr>
              <a:t>them: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20" dirty="0">
                <a:latin typeface="Adobe Clean Light"/>
                <a:cs typeface="Adobe Clean Light"/>
              </a:rPr>
              <a:t>Sling </a:t>
            </a:r>
            <a:r>
              <a:rPr sz="2400" b="0" spc="-40" dirty="0">
                <a:latin typeface="Adobe Clean Light"/>
                <a:cs typeface="Adobe Clean Light"/>
              </a:rPr>
              <a:t>Models </a:t>
            </a:r>
            <a:r>
              <a:rPr sz="2400" b="0" spc="-30" dirty="0">
                <a:latin typeface="Adobe Clean Light"/>
                <a:cs typeface="Adobe Clean Light"/>
              </a:rPr>
              <a:t>(following </a:t>
            </a:r>
            <a:r>
              <a:rPr sz="2400" b="0" spc="-25" dirty="0">
                <a:latin typeface="Adobe Clean Light"/>
                <a:cs typeface="Adobe Clean Light"/>
              </a:rPr>
              <a:t>semantic </a:t>
            </a:r>
            <a:r>
              <a:rPr sz="2400" b="0" spc="-30" dirty="0">
                <a:latin typeface="Adobe Clean Light"/>
                <a:cs typeface="Adobe Clean Light"/>
              </a:rPr>
              <a:t>versioning</a:t>
            </a:r>
            <a:r>
              <a:rPr sz="2400" b="0" spc="125" dirty="0">
                <a:latin typeface="Adobe Clean Light"/>
                <a:cs typeface="Adobe Clean Light"/>
              </a:rPr>
              <a:t> </a:t>
            </a:r>
            <a:r>
              <a:rPr sz="2400" b="0" spc="-25" dirty="0">
                <a:latin typeface="Adobe Clean Light"/>
                <a:cs typeface="Adobe Clean Light"/>
              </a:rPr>
              <a:t>guidelines)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75" dirty="0">
                <a:latin typeface="Adobe Clean Light"/>
                <a:cs typeface="Adobe Clean Light"/>
              </a:rPr>
              <a:t>HTL </a:t>
            </a:r>
            <a:r>
              <a:rPr sz="2400" b="0" spc="-30" dirty="0">
                <a:latin typeface="Adobe Clean Light"/>
                <a:cs typeface="Adobe Clean Light"/>
              </a:rPr>
              <a:t>Scripts and</a:t>
            </a:r>
            <a:r>
              <a:rPr sz="2400" b="0" spc="105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Templates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60" dirty="0">
                <a:latin typeface="Adobe Clean Light"/>
                <a:cs typeface="Adobe Clean Light"/>
              </a:rPr>
              <a:t>HTML </a:t>
            </a:r>
            <a:r>
              <a:rPr sz="2400" b="0" spc="-40" dirty="0">
                <a:latin typeface="Adobe Clean Light"/>
                <a:cs typeface="Adobe Clean Light"/>
              </a:rPr>
              <a:t>Markup </a:t>
            </a:r>
            <a:r>
              <a:rPr sz="2400" b="0" spc="-30" dirty="0">
                <a:latin typeface="Adobe Clean Light"/>
                <a:cs typeface="Adobe Clean Light"/>
              </a:rPr>
              <a:t>and </a:t>
            </a:r>
            <a:r>
              <a:rPr sz="2400" b="0" spc="-50" dirty="0">
                <a:latin typeface="Adobe Clean Light"/>
                <a:cs typeface="Adobe Clean Light"/>
              </a:rPr>
              <a:t>CSS</a:t>
            </a:r>
            <a:r>
              <a:rPr sz="2400" b="0" spc="130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Selectors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Clr>
                <a:srgbClr val="7F7F7F"/>
              </a:buClr>
              <a:buSzPct val="70833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65" dirty="0">
                <a:latin typeface="Adobe Clean Light"/>
                <a:cs typeface="Adobe Clean Light"/>
              </a:rPr>
              <a:t>JSON</a:t>
            </a:r>
            <a:r>
              <a:rPr sz="2400" b="0" dirty="0">
                <a:latin typeface="Adobe Clean Light"/>
                <a:cs typeface="Adobe Clean Light"/>
              </a:rPr>
              <a:t> </a:t>
            </a:r>
            <a:r>
              <a:rPr sz="2400" b="0" spc="-40" dirty="0">
                <a:latin typeface="Adobe Clean Light"/>
                <a:cs typeface="Adobe Clean Light"/>
              </a:rPr>
              <a:t>Representation</a:t>
            </a:r>
            <a:endParaRPr sz="24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SzPct val="70833"/>
              <a:buAutoNum type="arabicPeriod"/>
              <a:tabLst>
                <a:tab pos="469265" algn="l"/>
                <a:tab pos="469900" algn="l"/>
              </a:tabLst>
            </a:pPr>
            <a:r>
              <a:rPr sz="2400" b="0" spc="-35" dirty="0">
                <a:latin typeface="Adobe Clean Light"/>
                <a:cs typeface="Adobe Clean Light"/>
              </a:rPr>
              <a:t>Dialogs</a:t>
            </a:r>
            <a:endParaRPr sz="2400">
              <a:latin typeface="Adobe Clean Light"/>
              <a:cs typeface="Adobe Clean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Adobe Clean Light"/>
              <a:cs typeface="Adobe Clean Ligh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Wingdings"/>
                <a:cs typeface="Wingdings"/>
              </a:rPr>
              <a:t>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b="0" u="sng" spc="-30" dirty="0">
                <a:uFill>
                  <a:solidFill>
                    <a:srgbClr val="000000"/>
                  </a:solidFill>
                </a:uFill>
                <a:latin typeface="Adobe Clean Light"/>
                <a:cs typeface="Adobe Clean Light"/>
              </a:rPr>
              <a:t>https://github.com/adobe/aem-core-wcm-components/wiki/Versioning-Policies</a:t>
            </a:r>
            <a:endParaRPr sz="16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45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7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0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6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4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0" y="316399"/>
            <a:ext cx="29127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</a:rPr>
              <a:t>Core</a:t>
            </a:r>
            <a:r>
              <a:rPr spc="-50" dirty="0">
                <a:solidFill>
                  <a:srgbClr val="3E3E3E"/>
                </a:solidFill>
              </a:rPr>
              <a:t> Components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© </a:t>
            </a:r>
            <a:r>
              <a:rPr spc="-30" dirty="0"/>
              <a:t>2018 </a:t>
            </a:r>
            <a:r>
              <a:rPr spc="-25" dirty="0"/>
              <a:t>Adobe </a:t>
            </a:r>
            <a:r>
              <a:rPr spc="-10" dirty="0"/>
              <a:t>Systems </a:t>
            </a:r>
            <a:r>
              <a:rPr spc="-20" dirty="0"/>
              <a:t>Incorporated. All </a:t>
            </a:r>
            <a:r>
              <a:rPr spc="-15" dirty="0"/>
              <a:t>Rights </a:t>
            </a:r>
            <a:r>
              <a:rPr spc="-20" dirty="0"/>
              <a:t>Reserved. </a:t>
            </a:r>
            <a:r>
              <a:rPr spc="-25" dirty="0"/>
              <a:t>Adobe</a:t>
            </a:r>
            <a:r>
              <a:rPr spc="-60" dirty="0"/>
              <a:t> </a:t>
            </a:r>
            <a:r>
              <a:rPr spc="-20" dirty="0"/>
              <a:t>Confidential.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2941" y="6487622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Adobe Clean"/>
                <a:cs typeface="Adobe Clean"/>
              </a:rPr>
              <a:t>5</a:t>
            </a:fld>
            <a:endParaRPr sz="800">
              <a:latin typeface="Adobe Clean"/>
              <a:cs typeface="Adobe Cle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756" y="1089159"/>
            <a:ext cx="9196070" cy="50158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70" dirty="0">
                <a:latin typeface="Adobe Clean"/>
                <a:cs typeface="Adobe Clean"/>
              </a:rPr>
              <a:t>Page: </a:t>
            </a:r>
            <a:r>
              <a:rPr sz="2000" b="0" spc="-25" dirty="0">
                <a:latin typeface="Adobe Clean Light"/>
                <a:cs typeface="Adobe Clean Light"/>
              </a:rPr>
              <a:t>Responsive </a:t>
            </a:r>
            <a:r>
              <a:rPr sz="2000" b="0" spc="-45" dirty="0">
                <a:latin typeface="Adobe Clean Light"/>
                <a:cs typeface="Adobe Clean Light"/>
              </a:rPr>
              <a:t>page </a:t>
            </a:r>
            <a:r>
              <a:rPr sz="2000" b="0" spc="-20" dirty="0">
                <a:latin typeface="Adobe Clean Light"/>
                <a:cs typeface="Adobe Clean Light"/>
              </a:rPr>
              <a:t>that </a:t>
            </a:r>
            <a:r>
              <a:rPr sz="2000" b="0" spc="-15" dirty="0">
                <a:latin typeface="Adobe Clean Light"/>
                <a:cs typeface="Adobe Clean Light"/>
              </a:rPr>
              <a:t>works well </a:t>
            </a:r>
            <a:r>
              <a:rPr sz="2000" b="0" dirty="0">
                <a:latin typeface="Adobe Clean Light"/>
                <a:cs typeface="Adobe Clean Light"/>
              </a:rPr>
              <a:t>with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65" dirty="0">
                <a:latin typeface="Adobe Clean Light"/>
                <a:cs typeface="Adobe Clean Light"/>
              </a:rPr>
              <a:t>Template</a:t>
            </a:r>
            <a:r>
              <a:rPr sz="2000" b="0" spc="180" dirty="0">
                <a:latin typeface="Adobe Clean Light"/>
                <a:cs typeface="Adobe Clean Light"/>
              </a:rPr>
              <a:t> </a:t>
            </a:r>
            <a:r>
              <a:rPr sz="2000" b="0" spc="-55" dirty="0">
                <a:latin typeface="Adobe Clean Light"/>
                <a:cs typeface="Adobe Clean Light"/>
              </a:rPr>
              <a:t>Editor.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Title: </a:t>
            </a:r>
            <a:r>
              <a:rPr sz="2000" b="0" spc="-30" dirty="0">
                <a:latin typeface="Adobe Clean Light"/>
                <a:cs typeface="Adobe Clean Light"/>
              </a:rPr>
              <a:t>Headings configurable </a:t>
            </a:r>
            <a:r>
              <a:rPr sz="2000" b="0" spc="-50" dirty="0">
                <a:latin typeface="Adobe Clean Light"/>
                <a:cs typeface="Adobe Clean Light"/>
              </a:rPr>
              <a:t>to </a:t>
            </a:r>
            <a:r>
              <a:rPr sz="2000" b="0" spc="-20" dirty="0">
                <a:latin typeface="Adobe Clean Light"/>
                <a:cs typeface="Adobe Clean Light"/>
              </a:rPr>
              <a:t>allow </a:t>
            </a:r>
            <a:r>
              <a:rPr sz="2000" b="0" spc="-10" dirty="0">
                <a:latin typeface="Adobe Clean Light"/>
                <a:cs typeface="Adobe Clean Light"/>
              </a:rPr>
              <a:t>levels </a:t>
            </a:r>
            <a:r>
              <a:rPr sz="2000" b="0" spc="15" dirty="0">
                <a:latin typeface="Adobe Clean Light"/>
                <a:cs typeface="Adobe Clean Light"/>
              </a:rPr>
              <a:t>1 </a:t>
            </a:r>
            <a:r>
              <a:rPr sz="2000" b="0" spc="-50" dirty="0">
                <a:latin typeface="Adobe Clean Light"/>
                <a:cs typeface="Adobe Clean Light"/>
              </a:rPr>
              <a:t>to</a:t>
            </a:r>
            <a:r>
              <a:rPr sz="2000" b="0" spc="114" dirty="0">
                <a:latin typeface="Adobe Clean Light"/>
                <a:cs typeface="Adobe Clean Light"/>
              </a:rPr>
              <a:t> </a:t>
            </a:r>
            <a:r>
              <a:rPr sz="2000" b="0" spc="-80" dirty="0">
                <a:latin typeface="Adobe Clean Light"/>
                <a:cs typeface="Adobe Clean Light"/>
              </a:rPr>
              <a:t>6.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75" dirty="0">
                <a:latin typeface="Adobe Clean"/>
                <a:cs typeface="Adobe Clean"/>
              </a:rPr>
              <a:t>Text: </a:t>
            </a:r>
            <a:r>
              <a:rPr sz="2000" b="0" spc="-10" dirty="0">
                <a:latin typeface="Adobe Clean Light"/>
                <a:cs typeface="Adobe Clean Light"/>
              </a:rPr>
              <a:t>Plain </a:t>
            </a:r>
            <a:r>
              <a:rPr sz="2000" b="0" spc="-55" dirty="0">
                <a:latin typeface="Adobe Clean Light"/>
                <a:cs typeface="Adobe Clean Light"/>
              </a:rPr>
              <a:t>or </a:t>
            </a:r>
            <a:r>
              <a:rPr sz="2000" b="0" spc="-20" dirty="0">
                <a:latin typeface="Adobe Clean Light"/>
                <a:cs typeface="Adobe Clean Light"/>
              </a:rPr>
              <a:t>rich </a:t>
            </a:r>
            <a:r>
              <a:rPr sz="2000" b="0" spc="-15" dirty="0">
                <a:latin typeface="Adobe Clean Light"/>
                <a:cs typeface="Adobe Clean Light"/>
              </a:rPr>
              <a:t>text </a:t>
            </a:r>
            <a:r>
              <a:rPr sz="2000" b="0" dirty="0">
                <a:latin typeface="Adobe Clean Light"/>
                <a:cs typeface="Adobe Clean Light"/>
              </a:rPr>
              <a:t>with </a:t>
            </a:r>
            <a:r>
              <a:rPr sz="2000" b="0" spc="-30" dirty="0">
                <a:latin typeface="Adobe Clean Light"/>
                <a:cs typeface="Adobe Clean Light"/>
              </a:rPr>
              <a:t>configurable</a:t>
            </a:r>
            <a:r>
              <a:rPr sz="2000" b="0" spc="75" dirty="0">
                <a:latin typeface="Adobe Clean Light"/>
                <a:cs typeface="Adobe Clean Light"/>
              </a:rPr>
              <a:t> </a:t>
            </a:r>
            <a:r>
              <a:rPr sz="2000" b="0" spc="-15" dirty="0">
                <a:latin typeface="Adobe Clean Light"/>
                <a:cs typeface="Adobe Clean Light"/>
              </a:rPr>
              <a:t>capabilities.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0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55" dirty="0">
                <a:latin typeface="Adobe Clean"/>
                <a:cs typeface="Adobe Clean"/>
              </a:rPr>
              <a:t>Image: </a:t>
            </a:r>
            <a:r>
              <a:rPr sz="2000" b="0" dirty="0">
                <a:latin typeface="Adobe Clean Light"/>
                <a:cs typeface="Adobe Clean Light"/>
              </a:rPr>
              <a:t>Smart </a:t>
            </a:r>
            <a:r>
              <a:rPr sz="2000" b="0" spc="-35" dirty="0">
                <a:latin typeface="Adobe Clean Light"/>
                <a:cs typeface="Adobe Clean Light"/>
              </a:rPr>
              <a:t>image </a:t>
            </a:r>
            <a:r>
              <a:rPr sz="2000" b="0" spc="-25" dirty="0">
                <a:latin typeface="Adobe Clean Light"/>
                <a:cs typeface="Adobe Clean Light"/>
              </a:rPr>
              <a:t>display </a:t>
            </a:r>
            <a:r>
              <a:rPr sz="2000" b="0" dirty="0">
                <a:latin typeface="Adobe Clean Light"/>
                <a:cs typeface="Adobe Clean Light"/>
              </a:rPr>
              <a:t>with </a:t>
            </a:r>
            <a:r>
              <a:rPr sz="2000" b="0" spc="-30" dirty="0">
                <a:latin typeface="Adobe Clean Light"/>
                <a:cs typeface="Adobe Clean Light"/>
              </a:rPr>
              <a:t>configurable</a:t>
            </a:r>
            <a:r>
              <a:rPr sz="2000" b="0" spc="30" dirty="0">
                <a:latin typeface="Adobe Clean Light"/>
                <a:cs typeface="Adobe Clean Light"/>
              </a:rPr>
              <a:t> </a:t>
            </a:r>
            <a:r>
              <a:rPr sz="2000" b="0" spc="-15" dirty="0">
                <a:latin typeface="Adobe Clean Light"/>
                <a:cs typeface="Adobe Clean Light"/>
              </a:rPr>
              <a:t>capabilities.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15" dirty="0">
                <a:latin typeface="Adobe Clean"/>
                <a:cs typeface="Adobe Clean"/>
              </a:rPr>
              <a:t>List: </a:t>
            </a:r>
            <a:r>
              <a:rPr sz="2000" b="0" spc="10" dirty="0">
                <a:latin typeface="Adobe Clean Light"/>
                <a:cs typeface="Adobe Clean Light"/>
              </a:rPr>
              <a:t>Lists </a:t>
            </a:r>
            <a:r>
              <a:rPr sz="2000" b="0" spc="-30" dirty="0">
                <a:latin typeface="Adobe Clean Light"/>
                <a:cs typeface="Adobe Clean Light"/>
              </a:rPr>
              <a:t>pages </a:t>
            </a:r>
            <a:r>
              <a:rPr sz="2000" b="0" spc="-20" dirty="0">
                <a:latin typeface="Adobe Clean Light"/>
                <a:cs typeface="Adobe Clean Light"/>
              </a:rPr>
              <a:t>that </a:t>
            </a:r>
            <a:r>
              <a:rPr sz="2000" b="0" spc="-25" dirty="0">
                <a:latin typeface="Adobe Clean Light"/>
                <a:cs typeface="Adobe Clean Light"/>
              </a:rPr>
              <a:t>match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30" dirty="0">
                <a:latin typeface="Adobe Clean Light"/>
                <a:cs typeface="Adobe Clean Light"/>
              </a:rPr>
              <a:t>configured</a:t>
            </a:r>
            <a:r>
              <a:rPr sz="2000" b="0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criteria.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Breadcrumb: </a:t>
            </a:r>
            <a:r>
              <a:rPr sz="2000" b="0" spc="10" dirty="0">
                <a:latin typeface="Adobe Clean Light"/>
                <a:cs typeface="Adobe Clean Light"/>
              </a:rPr>
              <a:t>Lists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25" dirty="0">
                <a:latin typeface="Adobe Clean Light"/>
                <a:cs typeface="Adobe Clean Light"/>
              </a:rPr>
              <a:t>hierarchy </a:t>
            </a:r>
            <a:r>
              <a:rPr sz="2000" b="0" spc="-40" dirty="0">
                <a:latin typeface="Adobe Clean Light"/>
                <a:cs typeface="Adobe Clean Light"/>
              </a:rPr>
              <a:t>of </a:t>
            </a:r>
            <a:r>
              <a:rPr sz="2000" b="0" spc="-25" dirty="0">
                <a:latin typeface="Adobe Clean Light"/>
                <a:cs typeface="Adobe Clean Light"/>
              </a:rPr>
              <a:t>parent</a:t>
            </a:r>
            <a:r>
              <a:rPr sz="2000" b="0" spc="35" dirty="0">
                <a:latin typeface="Adobe Clean Light"/>
                <a:cs typeface="Adobe Clean Light"/>
              </a:rPr>
              <a:t> </a:t>
            </a:r>
            <a:r>
              <a:rPr sz="2000" b="0" spc="-30" dirty="0">
                <a:latin typeface="Adobe Clean Light"/>
                <a:cs typeface="Adobe Clean Light"/>
              </a:rPr>
              <a:t>pages.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0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Form </a:t>
            </a:r>
            <a:r>
              <a:rPr sz="2000" spc="-40" dirty="0">
                <a:latin typeface="Adobe Clean"/>
                <a:cs typeface="Adobe Clean"/>
              </a:rPr>
              <a:t>Container: </a:t>
            </a:r>
            <a:r>
              <a:rPr sz="2000" b="0" spc="-40" dirty="0">
                <a:latin typeface="Adobe Clean Light"/>
                <a:cs typeface="Adobe Clean Light"/>
              </a:rPr>
              <a:t>Form </a:t>
            </a:r>
            <a:r>
              <a:rPr sz="2000" b="0" spc="-30" dirty="0">
                <a:latin typeface="Adobe Clean Light"/>
                <a:cs typeface="Adobe Clean Light"/>
              </a:rPr>
              <a:t>paragraph</a:t>
            </a:r>
            <a:r>
              <a:rPr sz="2000" b="0" spc="80" dirty="0">
                <a:latin typeface="Adobe Clean Light"/>
                <a:cs typeface="Adobe Clean Light"/>
              </a:rPr>
              <a:t> </a:t>
            </a:r>
            <a:r>
              <a:rPr sz="2000" b="0" spc="-10" dirty="0">
                <a:latin typeface="Adobe Clean Light"/>
                <a:cs typeface="Adobe Clean Light"/>
              </a:rPr>
              <a:t>system.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Form Button: </a:t>
            </a:r>
            <a:r>
              <a:rPr sz="2000" b="0" spc="-20" dirty="0">
                <a:latin typeface="Adobe Clean Light"/>
                <a:cs typeface="Adobe Clean Light"/>
              </a:rPr>
              <a:t>Submit </a:t>
            </a:r>
            <a:r>
              <a:rPr sz="2000" b="0" spc="-55" dirty="0">
                <a:latin typeface="Adobe Clean Light"/>
                <a:cs typeface="Adobe Clean Light"/>
              </a:rPr>
              <a:t>or </a:t>
            </a:r>
            <a:r>
              <a:rPr sz="2000" b="0" spc="-25" dirty="0">
                <a:latin typeface="Adobe Clean Light"/>
                <a:cs typeface="Adobe Clean Light"/>
              </a:rPr>
              <a:t>scriptable</a:t>
            </a:r>
            <a:r>
              <a:rPr sz="2000" b="0" spc="155" dirty="0">
                <a:latin typeface="Adobe Clean Light"/>
                <a:cs typeface="Adobe Clean Light"/>
              </a:rPr>
              <a:t> </a:t>
            </a:r>
            <a:r>
              <a:rPr sz="2000" b="0" spc="-30" dirty="0">
                <a:latin typeface="Adobe Clean Light"/>
                <a:cs typeface="Adobe Clean Light"/>
              </a:rPr>
              <a:t>button.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Form </a:t>
            </a:r>
            <a:r>
              <a:rPr sz="2000" spc="-75" dirty="0">
                <a:latin typeface="Adobe Clean"/>
                <a:cs typeface="Adobe Clean"/>
              </a:rPr>
              <a:t>Text: </a:t>
            </a:r>
            <a:r>
              <a:rPr sz="2000" b="0" spc="-85" dirty="0">
                <a:latin typeface="Adobe Clean Light"/>
                <a:cs typeface="Adobe Clean Light"/>
              </a:rPr>
              <a:t>Text </a:t>
            </a:r>
            <a:r>
              <a:rPr sz="2000" b="0" spc="-15" dirty="0">
                <a:latin typeface="Adobe Clean Light"/>
                <a:cs typeface="Adobe Clean Light"/>
              </a:rPr>
              <a:t>input field </a:t>
            </a:r>
            <a:r>
              <a:rPr sz="2000" b="0" spc="-5" dirty="0">
                <a:latin typeface="Adobe Clean Light"/>
                <a:cs typeface="Adobe Clean Light"/>
              </a:rPr>
              <a:t>(text, </a:t>
            </a:r>
            <a:r>
              <a:rPr sz="2000" b="0" spc="-15" dirty="0">
                <a:latin typeface="Adobe Clean Light"/>
                <a:cs typeface="Adobe Clean Light"/>
              </a:rPr>
              <a:t>text </a:t>
            </a:r>
            <a:r>
              <a:rPr sz="2000" b="0" spc="-35" dirty="0">
                <a:latin typeface="Adobe Clean Light"/>
                <a:cs typeface="Adobe Clean Light"/>
              </a:rPr>
              <a:t>area, </a:t>
            </a:r>
            <a:r>
              <a:rPr sz="2000" b="0" spc="-15" dirty="0">
                <a:latin typeface="Adobe Clean Light"/>
                <a:cs typeface="Adobe Clean Light"/>
              </a:rPr>
              <a:t>email, </a:t>
            </a:r>
            <a:r>
              <a:rPr sz="2000" b="0" spc="-45" dirty="0">
                <a:latin typeface="Adobe Clean Light"/>
                <a:cs typeface="Adobe Clean Light"/>
              </a:rPr>
              <a:t>phone, date,</a:t>
            </a:r>
            <a:r>
              <a:rPr sz="2000" b="0" spc="260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number).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0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Form </a:t>
            </a:r>
            <a:r>
              <a:rPr sz="2000" spc="-40" dirty="0">
                <a:latin typeface="Adobe Clean"/>
                <a:cs typeface="Adobe Clean"/>
              </a:rPr>
              <a:t>Options: </a:t>
            </a:r>
            <a:r>
              <a:rPr sz="2000" b="0" spc="-25" dirty="0">
                <a:latin typeface="Adobe Clean Light"/>
                <a:cs typeface="Adobe Clean Light"/>
              </a:rPr>
              <a:t>Multi-options </a:t>
            </a:r>
            <a:r>
              <a:rPr sz="2000" b="0" spc="-15" dirty="0">
                <a:latin typeface="Adobe Clean Light"/>
                <a:cs typeface="Adobe Clean Light"/>
              </a:rPr>
              <a:t>input </a:t>
            </a:r>
            <a:r>
              <a:rPr sz="2000" b="0" spc="-5" dirty="0">
                <a:latin typeface="Adobe Clean Light"/>
                <a:cs typeface="Adobe Clean Light"/>
              </a:rPr>
              <a:t>filed </a:t>
            </a:r>
            <a:r>
              <a:rPr sz="2000" b="0" spc="-35" dirty="0">
                <a:latin typeface="Adobe Clean Light"/>
                <a:cs typeface="Adobe Clean Light"/>
              </a:rPr>
              <a:t>(checkboxes, </a:t>
            </a:r>
            <a:r>
              <a:rPr sz="2000" b="0" spc="-25" dirty="0">
                <a:latin typeface="Adobe Clean Light"/>
                <a:cs typeface="Adobe Clean Light"/>
              </a:rPr>
              <a:t>radios, </a:t>
            </a:r>
            <a:r>
              <a:rPr sz="2000" b="0" spc="-40" dirty="0">
                <a:latin typeface="Adobe Clean Light"/>
                <a:cs typeface="Adobe Clean Light"/>
              </a:rPr>
              <a:t>drop-down,</a:t>
            </a:r>
            <a:r>
              <a:rPr sz="2000" b="0" spc="215" dirty="0">
                <a:latin typeface="Adobe Clean Light"/>
                <a:cs typeface="Adobe Clean Light"/>
              </a:rPr>
              <a:t> </a:t>
            </a:r>
            <a:r>
              <a:rPr sz="2000" b="0" spc="-20" dirty="0">
                <a:latin typeface="Adobe Clean Light"/>
                <a:cs typeface="Adobe Clean Light"/>
              </a:rPr>
              <a:t>multi-select).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Form </a:t>
            </a:r>
            <a:r>
              <a:rPr sz="2000" spc="-50" dirty="0">
                <a:latin typeface="Adobe Clean"/>
                <a:cs typeface="Adobe Clean"/>
              </a:rPr>
              <a:t>Hidden: </a:t>
            </a:r>
            <a:r>
              <a:rPr sz="2000" b="0" spc="-15" dirty="0">
                <a:latin typeface="Adobe Clean Light"/>
                <a:cs typeface="Adobe Clean Light"/>
              </a:rPr>
              <a:t>Invisible input field, used </a:t>
            </a:r>
            <a:r>
              <a:rPr sz="2000" b="0" spc="-25" dirty="0">
                <a:latin typeface="Adobe Clean Light"/>
                <a:cs typeface="Adobe Clean Light"/>
              </a:rPr>
              <a:t>for </a:t>
            </a:r>
            <a:r>
              <a:rPr sz="2000" b="0" spc="-30" dirty="0">
                <a:latin typeface="Adobe Clean Light"/>
                <a:cs typeface="Adobe Clean Light"/>
              </a:rPr>
              <a:t>sending </a:t>
            </a:r>
            <a:r>
              <a:rPr sz="2000" b="0" spc="-20" dirty="0">
                <a:latin typeface="Adobe Clean Light"/>
                <a:cs typeface="Adobe Clean Light"/>
              </a:rPr>
              <a:t>information </a:t>
            </a:r>
            <a:r>
              <a:rPr sz="2000" b="0" spc="-40" dirty="0">
                <a:latin typeface="Adobe Clean Light"/>
                <a:cs typeface="Adobe Clean Light"/>
              </a:rPr>
              <a:t>along </a:t>
            </a:r>
            <a:r>
              <a:rPr sz="2000" b="0" spc="-20" dirty="0">
                <a:latin typeface="Adobe Clean Light"/>
                <a:cs typeface="Adobe Clean Light"/>
              </a:rPr>
              <a:t>a</a:t>
            </a:r>
            <a:r>
              <a:rPr sz="2000" b="0" spc="200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form.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Navigation: </a:t>
            </a:r>
            <a:r>
              <a:rPr sz="2000" b="0" spc="-15" dirty="0">
                <a:latin typeface="Adobe Clean Light"/>
                <a:cs typeface="Adobe Clean Light"/>
              </a:rPr>
              <a:t>Site </a:t>
            </a:r>
            <a:r>
              <a:rPr sz="2000" b="0" spc="-25" dirty="0">
                <a:latin typeface="Adobe Clean Light"/>
                <a:cs typeface="Adobe Clean Light"/>
              </a:rPr>
              <a:t>navigation </a:t>
            </a:r>
            <a:r>
              <a:rPr sz="2000" b="0" spc="-20" dirty="0">
                <a:latin typeface="Adobe Clean Light"/>
                <a:cs typeface="Adobe Clean Light"/>
              </a:rPr>
              <a:t>that </a:t>
            </a:r>
            <a:r>
              <a:rPr sz="2000" b="0" spc="-15" dirty="0">
                <a:latin typeface="Adobe Clean Light"/>
                <a:cs typeface="Adobe Clean Light"/>
              </a:rPr>
              <a:t>handles </a:t>
            </a:r>
            <a:r>
              <a:rPr sz="2000" b="0" spc="-40" dirty="0">
                <a:latin typeface="Adobe Clean Light"/>
                <a:cs typeface="Adobe Clean Light"/>
              </a:rPr>
              <a:t>language </a:t>
            </a:r>
            <a:r>
              <a:rPr sz="2000" b="0" spc="-15" dirty="0">
                <a:latin typeface="Adobe Clean Light"/>
                <a:cs typeface="Adobe Clean Light"/>
              </a:rPr>
              <a:t>structures, </a:t>
            </a:r>
            <a:r>
              <a:rPr sz="2000" b="0" spc="-10" dirty="0">
                <a:latin typeface="Adobe Clean Light"/>
                <a:cs typeface="Adobe Clean Light"/>
              </a:rPr>
              <a:t>live </a:t>
            </a:r>
            <a:r>
              <a:rPr sz="2000" b="0" spc="-35" dirty="0">
                <a:latin typeface="Adobe Clean Light"/>
                <a:cs typeface="Adobe Clean Light"/>
              </a:rPr>
              <a:t>copies </a:t>
            </a:r>
            <a:r>
              <a:rPr sz="2000" b="0" spc="-30" dirty="0">
                <a:latin typeface="Adobe Clean Light"/>
                <a:cs typeface="Adobe Clean Light"/>
              </a:rPr>
              <a:t>and</a:t>
            </a:r>
            <a:r>
              <a:rPr sz="2000" b="0" spc="245" dirty="0">
                <a:latin typeface="Adobe Clean Light"/>
                <a:cs typeface="Adobe Clean Light"/>
              </a:rPr>
              <a:t> </a:t>
            </a:r>
            <a:r>
              <a:rPr sz="2000" b="0" spc="-20" dirty="0">
                <a:latin typeface="Adobe Clean Light"/>
                <a:cs typeface="Adobe Clean Light"/>
              </a:rPr>
              <a:t>redirections.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0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Language Navigation: </a:t>
            </a:r>
            <a:r>
              <a:rPr sz="2000" b="0" spc="-15" dirty="0">
                <a:latin typeface="Adobe Clean Light"/>
                <a:cs typeface="Adobe Clean Light"/>
              </a:rPr>
              <a:t>Displays </a:t>
            </a:r>
            <a:r>
              <a:rPr sz="2000" b="0" spc="-20" dirty="0">
                <a:latin typeface="Adobe Clean Light"/>
                <a:cs typeface="Adobe Clean Light"/>
              </a:rPr>
              <a:t>the </a:t>
            </a:r>
            <a:r>
              <a:rPr sz="2000" b="0" spc="-40" dirty="0">
                <a:latin typeface="Adobe Clean Light"/>
                <a:cs typeface="Adobe Clean Light"/>
              </a:rPr>
              <a:t>language </a:t>
            </a:r>
            <a:r>
              <a:rPr sz="2000" b="0" spc="-15" dirty="0">
                <a:latin typeface="Adobe Clean Light"/>
                <a:cs typeface="Adobe Clean Light"/>
              </a:rPr>
              <a:t>structure </a:t>
            </a:r>
            <a:r>
              <a:rPr sz="2000" b="0" spc="-40" dirty="0">
                <a:latin typeface="Adobe Clean Light"/>
                <a:cs typeface="Adobe Clean Light"/>
              </a:rPr>
              <a:t>of </a:t>
            </a:r>
            <a:r>
              <a:rPr sz="2000" b="0" spc="-20" dirty="0">
                <a:latin typeface="Adobe Clean Light"/>
                <a:cs typeface="Adobe Clean Light"/>
              </a:rPr>
              <a:t>a</a:t>
            </a:r>
            <a:r>
              <a:rPr sz="2000" b="0" spc="185" dirty="0">
                <a:latin typeface="Adobe Clean Light"/>
                <a:cs typeface="Adobe Clean Light"/>
              </a:rPr>
              <a:t> </a:t>
            </a:r>
            <a:r>
              <a:rPr sz="2000" b="0" spc="-25" dirty="0">
                <a:latin typeface="Adobe Clean Light"/>
                <a:cs typeface="Adobe Clean Light"/>
              </a:rPr>
              <a:t>site.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1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45" dirty="0">
                <a:latin typeface="Adobe Clean"/>
                <a:cs typeface="Adobe Clean"/>
              </a:rPr>
              <a:t>Quick </a:t>
            </a:r>
            <a:r>
              <a:rPr sz="2000" spc="-40" dirty="0">
                <a:latin typeface="Adobe Clean"/>
                <a:cs typeface="Adobe Clean"/>
              </a:rPr>
              <a:t>Search: </a:t>
            </a:r>
            <a:r>
              <a:rPr sz="2000" b="0" spc="-20" dirty="0">
                <a:latin typeface="Adobe Clean Light"/>
                <a:cs typeface="Adobe Clean Light"/>
              </a:rPr>
              <a:t>Incremental search</a:t>
            </a:r>
            <a:r>
              <a:rPr sz="2000" b="0" spc="50" dirty="0">
                <a:latin typeface="Adobe Clean Light"/>
                <a:cs typeface="Adobe Clean Light"/>
              </a:rPr>
              <a:t> </a:t>
            </a:r>
            <a:r>
              <a:rPr sz="2000" b="0" spc="-20" dirty="0">
                <a:latin typeface="Adobe Clean Light"/>
                <a:cs typeface="Adobe Clean Light"/>
              </a:rPr>
              <a:t>field.</a:t>
            </a:r>
            <a:endParaRPr sz="2000">
              <a:latin typeface="Adobe Clean Light"/>
              <a:cs typeface="Adobe Clean Light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808080"/>
              </a:buClr>
              <a:buSzPct val="70000"/>
              <a:buAutoNum type="arabicPeriod"/>
              <a:tabLst>
                <a:tab pos="469265" algn="l"/>
                <a:tab pos="469900" algn="l"/>
              </a:tabLst>
            </a:pPr>
            <a:r>
              <a:rPr sz="2000" spc="-25" dirty="0">
                <a:latin typeface="Adobe Clean"/>
                <a:cs typeface="Adobe Clean"/>
              </a:rPr>
              <a:t>Sharing: </a:t>
            </a:r>
            <a:r>
              <a:rPr sz="2000" b="0" spc="-55" dirty="0">
                <a:latin typeface="Adobe Clean Light"/>
                <a:cs typeface="Adobe Clean Light"/>
              </a:rPr>
              <a:t>Facebook </a:t>
            </a:r>
            <a:r>
              <a:rPr sz="2000" b="0" spc="-30" dirty="0">
                <a:latin typeface="Adobe Clean Light"/>
                <a:cs typeface="Adobe Clean Light"/>
              </a:rPr>
              <a:t>and </a:t>
            </a:r>
            <a:r>
              <a:rPr sz="2000" b="0" spc="-15" dirty="0">
                <a:latin typeface="Adobe Clean Light"/>
                <a:cs typeface="Adobe Clean Light"/>
              </a:rPr>
              <a:t>Pinterest</a:t>
            </a:r>
            <a:r>
              <a:rPr sz="2000" b="0" spc="85" dirty="0">
                <a:latin typeface="Adobe Clean Light"/>
                <a:cs typeface="Adobe Clean Light"/>
              </a:rPr>
              <a:t> </a:t>
            </a:r>
            <a:r>
              <a:rPr sz="2000" b="0" spc="-15" dirty="0">
                <a:latin typeface="Adobe Clean Light"/>
                <a:cs typeface="Adobe Clean Light"/>
              </a:rPr>
              <a:t>widgets.</a:t>
            </a:r>
            <a:endParaRPr sz="2000">
              <a:latin typeface="Adobe Clean Light"/>
              <a:cs typeface="Adobe Clean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2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30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26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09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68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6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6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7AFB-9836-4B7E-AF6C-2DFFA48D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407F-23DC-4D00-B67E-107261199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45E0E-C54B-46BB-B92A-479AA7A2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24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7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8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0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1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9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8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47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1789-2F77-4866-BF9D-6198C098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F4FE5-269A-4D6A-90C8-6806706F5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2E95A-4F7C-4F79-8180-452A6515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9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4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22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031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9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9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14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19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8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8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1226-05F3-464B-AADB-85CCCC68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5EFD4-7EDC-4A2C-AB79-4C390DEE4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DBE33-8C1C-438C-A821-67B7A769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14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54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46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45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96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2019" y="6474057"/>
            <a:ext cx="2032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70" dirty="0">
                <a:solidFill>
                  <a:srgbClr val="FFFFFF"/>
                </a:solidFill>
                <a:latin typeface="Verdana"/>
                <a:cs typeface="Verdana"/>
              </a:rPr>
              <a:t>© </a:t>
            </a:r>
            <a:r>
              <a:rPr sz="700" spc="-130" dirty="0">
                <a:solidFill>
                  <a:srgbClr val="FFFFFF"/>
                </a:solidFill>
                <a:latin typeface="Verdana"/>
                <a:cs typeface="Verdana"/>
              </a:rPr>
              <a:t>2018 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Adobe. </a:t>
            </a:r>
            <a:r>
              <a:rPr sz="700" spc="-4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Rights </a:t>
            </a:r>
            <a:r>
              <a:rPr sz="700" spc="-95" dirty="0">
                <a:solidFill>
                  <a:srgbClr val="FFFFFF"/>
                </a:solidFill>
                <a:latin typeface="Verdana"/>
                <a:cs typeface="Verdana"/>
              </a:rPr>
              <a:t>Reserved. 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Adobe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Confidential.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9143"/>
            <a:ext cx="12186285" cy="6788150"/>
            <a:chOff x="0" y="9143"/>
            <a:chExt cx="12186285" cy="6788150"/>
          </a:xfrm>
        </p:grpSpPr>
        <p:sp>
          <p:nvSpPr>
            <p:cNvPr id="7" name="object 7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1242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Agenda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9994" y="1085659"/>
            <a:ext cx="4919345" cy="43935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7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340" dirty="0">
                <a:latin typeface="Verdana"/>
                <a:cs typeface="Verdana"/>
              </a:rPr>
              <a:t>Project</a:t>
            </a:r>
            <a:r>
              <a:rPr sz="3000" spc="-365" dirty="0">
                <a:latin typeface="Verdana"/>
                <a:cs typeface="Verdana"/>
              </a:rPr>
              <a:t> </a:t>
            </a:r>
            <a:r>
              <a:rPr sz="3000" spc="-400" dirty="0">
                <a:latin typeface="Verdana"/>
                <a:cs typeface="Verdana"/>
              </a:rPr>
              <a:t>Structure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275" dirty="0">
                <a:latin typeface="Verdana"/>
                <a:cs typeface="Verdana"/>
              </a:rPr>
              <a:t>AEM </a:t>
            </a:r>
            <a:r>
              <a:rPr sz="3000" spc="-425" dirty="0">
                <a:latin typeface="Verdana"/>
                <a:cs typeface="Verdana"/>
              </a:rPr>
              <a:t>Page</a:t>
            </a:r>
            <a:r>
              <a:rPr sz="3000" spc="-455" dirty="0">
                <a:latin typeface="Verdana"/>
                <a:cs typeface="Verdana"/>
              </a:rPr>
              <a:t> </a:t>
            </a:r>
            <a:r>
              <a:rPr sz="3000" spc="-365" dirty="0">
                <a:latin typeface="Verdana"/>
                <a:cs typeface="Verdana"/>
              </a:rPr>
              <a:t>Component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365" dirty="0">
                <a:latin typeface="Verdana"/>
                <a:cs typeface="Verdana"/>
              </a:rPr>
              <a:t>Content</a:t>
            </a:r>
            <a:r>
              <a:rPr sz="3000" spc="-375" dirty="0">
                <a:latin typeface="Verdana"/>
                <a:cs typeface="Verdana"/>
              </a:rPr>
              <a:t> </a:t>
            </a:r>
            <a:r>
              <a:rPr sz="3000" spc="-395" dirty="0">
                <a:latin typeface="Verdana"/>
                <a:cs typeface="Verdana"/>
              </a:rPr>
              <a:t>Services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480" dirty="0">
                <a:latin typeface="Verdana"/>
                <a:cs typeface="Verdana"/>
              </a:rPr>
              <a:t>SPA</a:t>
            </a:r>
            <a:r>
              <a:rPr sz="3000" spc="-360" dirty="0">
                <a:latin typeface="Verdana"/>
                <a:cs typeface="Verdana"/>
              </a:rPr>
              <a:t> </a:t>
            </a:r>
            <a:r>
              <a:rPr sz="3000" spc="-325" dirty="0">
                <a:latin typeface="Verdana"/>
                <a:cs typeface="Verdana"/>
              </a:rPr>
              <a:t>Initialization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360" dirty="0">
                <a:latin typeface="Verdana"/>
                <a:cs typeface="Verdana"/>
              </a:rPr>
              <a:t>Frontend</a:t>
            </a:r>
            <a:r>
              <a:rPr sz="3000" spc="-370" dirty="0">
                <a:latin typeface="Verdana"/>
                <a:cs typeface="Verdana"/>
              </a:rPr>
              <a:t> </a:t>
            </a:r>
            <a:r>
              <a:rPr sz="3000" spc="-365" dirty="0">
                <a:latin typeface="Verdana"/>
                <a:cs typeface="Verdana"/>
              </a:rPr>
              <a:t>Component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360" dirty="0">
                <a:latin typeface="Verdana"/>
                <a:cs typeface="Verdana"/>
              </a:rPr>
              <a:t>Container</a:t>
            </a:r>
            <a:r>
              <a:rPr sz="3000" spc="-380" dirty="0">
                <a:latin typeface="Verdana"/>
                <a:cs typeface="Verdana"/>
              </a:rPr>
              <a:t> </a:t>
            </a:r>
            <a:r>
              <a:rPr sz="3000" spc="-355" dirty="0">
                <a:latin typeface="Verdana"/>
                <a:cs typeface="Verdana"/>
              </a:rPr>
              <a:t>components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250" dirty="0">
                <a:latin typeface="Verdana"/>
                <a:cs typeface="Verdana"/>
              </a:rPr>
              <a:t>Model </a:t>
            </a:r>
            <a:r>
              <a:rPr sz="3000" spc="-370" dirty="0">
                <a:latin typeface="Verdana"/>
                <a:cs typeface="Verdana"/>
              </a:rPr>
              <a:t>Manager </a:t>
            </a:r>
            <a:r>
              <a:rPr sz="3000" spc="-380" dirty="0">
                <a:latin typeface="Verdana"/>
                <a:cs typeface="Verdana"/>
              </a:rPr>
              <a:t>and</a:t>
            </a:r>
            <a:r>
              <a:rPr sz="3000" spc="-540" dirty="0">
                <a:latin typeface="Verdana"/>
                <a:cs typeface="Verdana"/>
              </a:rPr>
              <a:t> </a:t>
            </a:r>
            <a:r>
              <a:rPr sz="3000" spc="-350" dirty="0">
                <a:latin typeface="Verdana"/>
                <a:cs typeface="Verdana"/>
              </a:rPr>
              <a:t>Provider</a:t>
            </a:r>
            <a:endParaRPr sz="3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3000" spc="-340" dirty="0">
                <a:latin typeface="Verdana"/>
                <a:cs typeface="Verdana"/>
              </a:rPr>
              <a:t>App </a:t>
            </a:r>
            <a:r>
              <a:rPr sz="3000" spc="-360" dirty="0">
                <a:latin typeface="Verdana"/>
                <a:cs typeface="Verdana"/>
              </a:rPr>
              <a:t>Routing </a:t>
            </a:r>
            <a:r>
              <a:rPr sz="3000" spc="-380" dirty="0">
                <a:latin typeface="Verdana"/>
                <a:cs typeface="Verdana"/>
              </a:rPr>
              <a:t>and </a:t>
            </a:r>
            <a:r>
              <a:rPr sz="3000" spc="-250" dirty="0">
                <a:latin typeface="Verdana"/>
                <a:cs typeface="Verdana"/>
              </a:rPr>
              <a:t>Model</a:t>
            </a:r>
            <a:r>
              <a:rPr sz="3000" spc="-450" dirty="0">
                <a:latin typeface="Verdana"/>
                <a:cs typeface="Verdana"/>
              </a:rPr>
              <a:t> </a:t>
            </a:r>
            <a:r>
              <a:rPr sz="3000" spc="-380" dirty="0">
                <a:latin typeface="Verdana"/>
                <a:cs typeface="Verdana"/>
              </a:rPr>
              <a:t>Router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5773" y="6484428"/>
            <a:ext cx="584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4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360" dirty="0">
                <a:solidFill>
                  <a:srgbClr val="000000"/>
                </a:solidFill>
              </a:rPr>
              <a:t>Project</a:t>
            </a:r>
            <a:r>
              <a:rPr spc="-405" dirty="0">
                <a:solidFill>
                  <a:srgbClr val="000000"/>
                </a:solidFill>
              </a:rPr>
              <a:t> </a:t>
            </a:r>
            <a:r>
              <a:rPr spc="-425" dirty="0">
                <a:solidFill>
                  <a:srgbClr val="000000"/>
                </a:solidFill>
              </a:rPr>
              <a:t>Structure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9856" y="1970532"/>
              <a:ext cx="4959096" cy="44637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50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Project</a:t>
            </a:r>
            <a:r>
              <a:rPr spc="-470" dirty="0"/>
              <a:t> </a:t>
            </a:r>
            <a:r>
              <a:rPr spc="-425" dirty="0"/>
              <a:t>Structure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9705" y="6486878"/>
            <a:ext cx="12763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0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4704080" cy="237807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95" dirty="0">
                <a:latin typeface="Verdana"/>
                <a:cs typeface="Verdana"/>
              </a:rPr>
              <a:t>Team </a:t>
            </a:r>
            <a:r>
              <a:rPr sz="2400" spc="-305" dirty="0">
                <a:latin typeface="Verdana"/>
                <a:cs typeface="Verdana"/>
              </a:rPr>
              <a:t>and </a:t>
            </a:r>
            <a:r>
              <a:rPr sz="2400" spc="-285" dirty="0">
                <a:latin typeface="Verdana"/>
                <a:cs typeface="Verdana"/>
              </a:rPr>
              <a:t>project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260" dirty="0">
                <a:latin typeface="Verdana"/>
                <a:cs typeface="Verdana"/>
              </a:rPr>
              <a:t>composition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20" dirty="0">
                <a:latin typeface="Verdana"/>
                <a:cs typeface="Verdana"/>
              </a:rPr>
              <a:t>Single </a:t>
            </a:r>
            <a:r>
              <a:rPr sz="2000" spc="-190" dirty="0">
                <a:latin typeface="Verdana"/>
                <a:cs typeface="Verdana"/>
              </a:rPr>
              <a:t>Project </a:t>
            </a:r>
            <a:r>
              <a:rPr sz="2000" spc="-165" dirty="0">
                <a:latin typeface="Verdana"/>
                <a:cs typeface="Verdana"/>
              </a:rPr>
              <a:t>with</a:t>
            </a:r>
            <a:r>
              <a:rPr sz="2000" spc="-355" dirty="0">
                <a:latin typeface="Verdana"/>
                <a:cs typeface="Verdana"/>
              </a:rPr>
              <a:t> </a:t>
            </a:r>
            <a:r>
              <a:rPr sz="2000" spc="-200" dirty="0">
                <a:latin typeface="Verdana"/>
                <a:cs typeface="Verdana"/>
              </a:rPr>
              <a:t>modules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00" dirty="0">
                <a:latin typeface="Verdana"/>
                <a:cs typeface="Verdana"/>
              </a:rPr>
              <a:t>The </a:t>
            </a:r>
            <a:r>
              <a:rPr sz="1800" spc="-180" dirty="0">
                <a:latin typeface="Verdana"/>
                <a:cs typeface="Verdana"/>
              </a:rPr>
              <a:t>frontend </a:t>
            </a:r>
            <a:r>
              <a:rPr sz="1800" spc="-175" dirty="0">
                <a:latin typeface="Verdana"/>
                <a:cs typeface="Verdana"/>
              </a:rPr>
              <a:t>project </a:t>
            </a:r>
            <a:r>
              <a:rPr sz="1800" spc="-165" dirty="0">
                <a:latin typeface="Verdana"/>
                <a:cs typeface="Verdana"/>
              </a:rPr>
              <a:t>is </a:t>
            </a:r>
            <a:r>
              <a:rPr sz="1800" spc="-180" dirty="0">
                <a:latin typeface="Verdana"/>
                <a:cs typeface="Verdana"/>
              </a:rPr>
              <a:t>one </a:t>
            </a:r>
            <a:r>
              <a:rPr sz="1800" spc="-165" dirty="0">
                <a:latin typeface="Verdana"/>
                <a:cs typeface="Verdana"/>
              </a:rPr>
              <a:t>of</a:t>
            </a:r>
            <a:r>
              <a:rPr sz="1800" spc="-50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85" dirty="0">
                <a:latin typeface="Verdana"/>
                <a:cs typeface="Verdana"/>
              </a:rPr>
              <a:t>modules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330" dirty="0">
                <a:latin typeface="Verdana"/>
                <a:cs typeface="Verdana"/>
              </a:rPr>
              <a:t>2</a:t>
            </a:r>
            <a:r>
              <a:rPr sz="2000" spc="-240" dirty="0">
                <a:latin typeface="Verdana"/>
                <a:cs typeface="Verdana"/>
              </a:rPr>
              <a:t> </a:t>
            </a:r>
            <a:r>
              <a:rPr sz="2000" spc="-200" dirty="0">
                <a:latin typeface="Verdana"/>
                <a:cs typeface="Verdana"/>
              </a:rPr>
              <a:t>projects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0" dirty="0">
                <a:latin typeface="Verdana"/>
                <a:cs typeface="Verdana"/>
              </a:rPr>
              <a:t>A </a:t>
            </a:r>
            <a:r>
              <a:rPr sz="1800" spc="-175" dirty="0">
                <a:latin typeface="Verdana"/>
                <a:cs typeface="Verdana"/>
              </a:rPr>
              <a:t>project </a:t>
            </a:r>
            <a:r>
              <a:rPr sz="1800" spc="-170" dirty="0">
                <a:latin typeface="Verdana"/>
                <a:cs typeface="Verdana"/>
              </a:rPr>
              <a:t>for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45" dirty="0">
                <a:latin typeface="Verdana"/>
                <a:cs typeface="Verdana"/>
              </a:rPr>
              <a:t>AEM</a:t>
            </a:r>
            <a:r>
              <a:rPr sz="1800" spc="-415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modules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0" dirty="0">
                <a:latin typeface="Verdana"/>
                <a:cs typeface="Verdana"/>
              </a:rPr>
              <a:t>A </a:t>
            </a:r>
            <a:r>
              <a:rPr sz="1800" spc="-175" dirty="0">
                <a:latin typeface="Verdana"/>
                <a:cs typeface="Verdana"/>
              </a:rPr>
              <a:t>project </a:t>
            </a:r>
            <a:r>
              <a:rPr sz="1800" spc="-170" dirty="0">
                <a:latin typeface="Verdana"/>
                <a:cs typeface="Verdana"/>
              </a:rPr>
              <a:t>for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80" dirty="0">
                <a:latin typeface="Verdana"/>
                <a:cs typeface="Verdana"/>
              </a:rPr>
              <a:t>frontend</a:t>
            </a:r>
            <a:r>
              <a:rPr sz="1800" spc="-420" dirty="0">
                <a:latin typeface="Verdana"/>
                <a:cs typeface="Verdana"/>
              </a:rPr>
              <a:t> </a:t>
            </a:r>
            <a:r>
              <a:rPr sz="1800" spc="-175" dirty="0">
                <a:latin typeface="Verdana"/>
                <a:cs typeface="Verdana"/>
              </a:rPr>
              <a:t>App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9856" y="1970532"/>
              <a:ext cx="4959096" cy="44637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50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Project</a:t>
            </a:r>
            <a:r>
              <a:rPr spc="-470" dirty="0"/>
              <a:t> </a:t>
            </a:r>
            <a:r>
              <a:rPr spc="-425" dirty="0"/>
              <a:t>Structure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9705" y="6486878"/>
            <a:ext cx="12763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0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6926580" cy="419481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10" dirty="0">
                <a:latin typeface="Verdana"/>
                <a:cs typeface="Verdana"/>
              </a:rPr>
              <a:t>Breakdown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55" dirty="0">
                <a:latin typeface="Verdana"/>
                <a:cs typeface="Verdana"/>
              </a:rPr>
              <a:t>AEM</a:t>
            </a:r>
            <a:r>
              <a:rPr sz="2000" spc="-270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area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5" dirty="0">
                <a:latin typeface="Verdana"/>
                <a:cs typeface="Verdana"/>
              </a:rPr>
              <a:t>Bundles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45" dirty="0">
                <a:latin typeface="Verdana"/>
                <a:cs typeface="Verdana"/>
              </a:rPr>
              <a:t>AEM </a:t>
            </a:r>
            <a:r>
              <a:rPr sz="1800" spc="-195" dirty="0">
                <a:latin typeface="Verdana"/>
                <a:cs typeface="Verdana"/>
              </a:rPr>
              <a:t>Component </a:t>
            </a:r>
            <a:r>
              <a:rPr sz="1800" b="1" spc="-280" dirty="0">
                <a:latin typeface="Verdana"/>
                <a:cs typeface="Verdana"/>
              </a:rPr>
              <a:t>Sling</a:t>
            </a:r>
            <a:r>
              <a:rPr sz="1800" b="1" spc="-335" dirty="0">
                <a:latin typeface="Verdana"/>
                <a:cs typeface="Verdana"/>
              </a:rPr>
              <a:t> </a:t>
            </a:r>
            <a:r>
              <a:rPr sz="1800" b="1" spc="-240" dirty="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b="1" spc="-270" dirty="0">
                <a:latin typeface="Verdana"/>
                <a:cs typeface="Verdana"/>
              </a:rPr>
              <a:t>Servlets </a:t>
            </a:r>
            <a:r>
              <a:rPr sz="1800" spc="-270" dirty="0">
                <a:latin typeface="Verdana"/>
                <a:cs typeface="Verdana"/>
              </a:rPr>
              <a:t>(e.g. </a:t>
            </a:r>
            <a:r>
              <a:rPr sz="1800" spc="-220" dirty="0">
                <a:latin typeface="Verdana"/>
                <a:cs typeface="Verdana"/>
              </a:rPr>
              <a:t>Server-Side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Rendering)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95" dirty="0">
                <a:latin typeface="Verdana"/>
                <a:cs typeface="Verdana"/>
              </a:rPr>
              <a:t>Content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b="1" spc="-270" dirty="0">
                <a:latin typeface="Verdana"/>
                <a:cs typeface="Verdana"/>
              </a:rPr>
              <a:t>AEM </a:t>
            </a:r>
            <a:r>
              <a:rPr sz="1800" b="1" spc="-295" dirty="0">
                <a:latin typeface="Verdana"/>
                <a:cs typeface="Verdana"/>
              </a:rPr>
              <a:t>Component </a:t>
            </a:r>
            <a:r>
              <a:rPr sz="1800" spc="-165" dirty="0">
                <a:latin typeface="Verdana"/>
                <a:cs typeface="Verdana"/>
              </a:rPr>
              <a:t>HTL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95" dirty="0">
                <a:latin typeface="Verdana"/>
                <a:cs typeface="Verdana"/>
              </a:rPr>
              <a:t>templates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70" dirty="0">
                <a:latin typeface="Verdana"/>
                <a:cs typeface="Verdana"/>
              </a:rPr>
              <a:t>Editable </a:t>
            </a:r>
            <a:r>
              <a:rPr sz="1800" b="1" spc="-305" dirty="0">
                <a:latin typeface="Verdana"/>
                <a:cs typeface="Verdana"/>
              </a:rPr>
              <a:t>Templates </a:t>
            </a:r>
            <a:r>
              <a:rPr sz="1800" spc="-200" dirty="0">
                <a:latin typeface="Verdana"/>
                <a:cs typeface="Verdana"/>
              </a:rPr>
              <a:t>and </a:t>
            </a:r>
            <a:r>
              <a:rPr sz="1800" b="1" spc="-280" dirty="0">
                <a:latin typeface="Verdana"/>
                <a:cs typeface="Verdana"/>
              </a:rPr>
              <a:t>Content</a:t>
            </a:r>
            <a:r>
              <a:rPr sz="1800" b="1" spc="-265" dirty="0">
                <a:latin typeface="Verdana"/>
                <a:cs typeface="Verdana"/>
              </a:rPr>
              <a:t> </a:t>
            </a:r>
            <a:r>
              <a:rPr sz="1800" b="1" spc="-245" dirty="0">
                <a:latin typeface="Verdana"/>
                <a:cs typeface="Verdana"/>
              </a:rPr>
              <a:t>Policies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b="1" spc="-280" dirty="0">
                <a:latin typeface="Verdana"/>
                <a:cs typeface="Verdana"/>
              </a:rPr>
              <a:t>Content </a:t>
            </a:r>
            <a:r>
              <a:rPr sz="1800" b="1" spc="-290" dirty="0">
                <a:latin typeface="Verdana"/>
                <a:cs typeface="Verdana"/>
              </a:rPr>
              <a:t>Structure </a:t>
            </a:r>
            <a:r>
              <a:rPr sz="1800" spc="-200" dirty="0">
                <a:latin typeface="Verdana"/>
                <a:cs typeface="Verdana"/>
              </a:rPr>
              <a:t>and </a:t>
            </a:r>
            <a:r>
              <a:rPr sz="1800" spc="-185" dirty="0">
                <a:latin typeface="Verdana"/>
                <a:cs typeface="Verdana"/>
              </a:rPr>
              <a:t>component </a:t>
            </a:r>
            <a:r>
              <a:rPr sz="1800" spc="-200" dirty="0">
                <a:latin typeface="Verdana"/>
                <a:cs typeface="Verdana"/>
              </a:rPr>
              <a:t>data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75" dirty="0">
                <a:latin typeface="Verdana"/>
                <a:cs typeface="Verdana"/>
              </a:rPr>
              <a:t>App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04" dirty="0">
                <a:latin typeface="Verdana"/>
                <a:cs typeface="Verdana"/>
              </a:rPr>
              <a:t>Frontend</a:t>
            </a:r>
            <a:r>
              <a:rPr sz="2000" spc="-225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area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5" dirty="0">
                <a:latin typeface="Verdana"/>
                <a:cs typeface="Verdana"/>
              </a:rPr>
              <a:t>Frontend </a:t>
            </a:r>
            <a:r>
              <a:rPr sz="1800" spc="-190" dirty="0">
                <a:latin typeface="Verdana"/>
                <a:cs typeface="Verdana"/>
              </a:rPr>
              <a:t>components </a:t>
            </a:r>
            <a:r>
              <a:rPr sz="1800" b="1" spc="-305" dirty="0">
                <a:latin typeface="Verdana"/>
                <a:cs typeface="Verdana"/>
              </a:rPr>
              <a:t>mapped </a:t>
            </a:r>
            <a:r>
              <a:rPr sz="1800" spc="-165" dirty="0">
                <a:latin typeface="Verdana"/>
                <a:cs typeface="Verdana"/>
              </a:rPr>
              <a:t>to </a:t>
            </a:r>
            <a:r>
              <a:rPr sz="1800" spc="-145" dirty="0">
                <a:latin typeface="Verdana"/>
                <a:cs typeface="Verdana"/>
              </a:rPr>
              <a:t>AEM </a:t>
            </a:r>
            <a:r>
              <a:rPr sz="1800" spc="-185" dirty="0">
                <a:latin typeface="Verdana"/>
                <a:cs typeface="Verdana"/>
              </a:rPr>
              <a:t>component </a:t>
            </a:r>
            <a:r>
              <a:rPr sz="1800" spc="-190" dirty="0">
                <a:latin typeface="Verdana"/>
                <a:cs typeface="Verdana"/>
              </a:rPr>
              <a:t>resource</a:t>
            </a:r>
            <a:r>
              <a:rPr sz="1800" spc="-400" dirty="0">
                <a:latin typeface="Verdana"/>
                <a:cs typeface="Verdana"/>
              </a:rPr>
              <a:t> </a:t>
            </a:r>
            <a:r>
              <a:rPr sz="1800" spc="-195" dirty="0">
                <a:latin typeface="Verdana"/>
                <a:cs typeface="Verdana"/>
              </a:rPr>
              <a:t>types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9856" y="1970532"/>
              <a:ext cx="4959096" cy="44637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50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Project</a:t>
            </a:r>
            <a:r>
              <a:rPr spc="-470" dirty="0"/>
              <a:t> </a:t>
            </a:r>
            <a:r>
              <a:rPr spc="-425" dirty="0"/>
              <a:t>Structure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9705" y="6486878"/>
            <a:ext cx="127635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0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6983730" cy="2015489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65" dirty="0">
                <a:latin typeface="Verdana"/>
                <a:cs typeface="Verdana"/>
              </a:rPr>
              <a:t>Client library </a:t>
            </a:r>
            <a:r>
              <a:rPr sz="2400" spc="-320" dirty="0">
                <a:latin typeface="Verdana"/>
                <a:cs typeface="Verdana"/>
              </a:rPr>
              <a:t>packaging </a:t>
            </a:r>
            <a:r>
              <a:rPr sz="2400" spc="-305" dirty="0">
                <a:latin typeface="Verdana"/>
                <a:cs typeface="Verdana"/>
              </a:rPr>
              <a:t>and </a:t>
            </a:r>
            <a:r>
              <a:rPr sz="2400" spc="-275" dirty="0">
                <a:latin typeface="Verdana"/>
                <a:cs typeface="Verdana"/>
              </a:rPr>
              <a:t>delivering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spc="-325" dirty="0">
                <a:latin typeface="Verdana"/>
                <a:cs typeface="Verdana"/>
              </a:rPr>
              <a:t>strategies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29" dirty="0">
                <a:latin typeface="Verdana"/>
                <a:cs typeface="Verdana"/>
              </a:rPr>
              <a:t>Copy</a:t>
            </a:r>
            <a:r>
              <a:rPr sz="2000" spc="-254" dirty="0">
                <a:latin typeface="Verdana"/>
                <a:cs typeface="Verdana"/>
              </a:rPr>
              <a:t> </a:t>
            </a:r>
            <a:r>
              <a:rPr sz="2000" spc="-145" dirty="0">
                <a:latin typeface="Verdana"/>
                <a:cs typeface="Verdana"/>
              </a:rPr>
              <a:t>in</a:t>
            </a:r>
            <a:r>
              <a:rPr sz="2000" spc="-254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240" dirty="0">
                <a:latin typeface="Verdana"/>
                <a:cs typeface="Verdana"/>
              </a:rPr>
              <a:t> </a:t>
            </a:r>
            <a:r>
              <a:rPr sz="2000" spc="-200" dirty="0">
                <a:latin typeface="Verdana"/>
                <a:cs typeface="Verdana"/>
              </a:rPr>
              <a:t>content</a:t>
            </a:r>
            <a:r>
              <a:rPr sz="2000" spc="-240" dirty="0">
                <a:latin typeface="Verdana"/>
                <a:cs typeface="Verdana"/>
              </a:rPr>
              <a:t> </a:t>
            </a:r>
            <a:r>
              <a:rPr sz="2000" spc="-180" dirty="0">
                <a:latin typeface="Verdana"/>
                <a:cs typeface="Verdana"/>
              </a:rPr>
              <a:t>directory</a:t>
            </a:r>
            <a:r>
              <a:rPr sz="2000" spc="-25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(full-stack</a:t>
            </a:r>
            <a:r>
              <a:rPr sz="2000" spc="-245" dirty="0">
                <a:latin typeface="Verdana"/>
                <a:cs typeface="Verdana"/>
              </a:rPr>
              <a:t> </a:t>
            </a:r>
            <a:r>
              <a:rPr sz="2000" spc="-195" dirty="0">
                <a:latin typeface="Verdana"/>
                <a:cs typeface="Verdana"/>
              </a:rPr>
              <a:t>project</a:t>
            </a:r>
            <a:r>
              <a:rPr sz="2000" spc="-254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structure</a:t>
            </a:r>
            <a:r>
              <a:rPr sz="2000" spc="-265" dirty="0">
                <a:latin typeface="Verdana"/>
                <a:cs typeface="Verdana"/>
              </a:rPr>
              <a:t> </a:t>
            </a:r>
            <a:r>
              <a:rPr sz="2000" spc="-220" dirty="0">
                <a:latin typeface="Verdana"/>
                <a:cs typeface="Verdana"/>
              </a:rPr>
              <a:t>type)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54" dirty="0">
                <a:latin typeface="Verdana"/>
                <a:cs typeface="Verdana"/>
              </a:rPr>
              <a:t>npm: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aem-clientlib-generator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90" dirty="0">
                <a:latin typeface="Verdana"/>
                <a:cs typeface="Verdana"/>
              </a:rPr>
              <a:t>Direct </a:t>
            </a:r>
            <a:r>
              <a:rPr sz="2000" spc="-180" dirty="0">
                <a:latin typeface="Verdana"/>
                <a:cs typeface="Verdana"/>
              </a:rPr>
              <a:t>Upload </a:t>
            </a:r>
            <a:r>
              <a:rPr sz="2000" spc="-254" dirty="0">
                <a:latin typeface="Verdana"/>
                <a:cs typeface="Verdana"/>
              </a:rPr>
              <a:t>(any </a:t>
            </a:r>
            <a:r>
              <a:rPr sz="2000" spc="-195" dirty="0">
                <a:latin typeface="Verdana"/>
                <a:cs typeface="Verdana"/>
              </a:rPr>
              <a:t>project </a:t>
            </a:r>
            <a:r>
              <a:rPr sz="2000" spc="-210" dirty="0">
                <a:latin typeface="Verdana"/>
                <a:cs typeface="Verdana"/>
              </a:rPr>
              <a:t>structure</a:t>
            </a:r>
            <a:r>
              <a:rPr sz="2000" spc="-425" dirty="0">
                <a:latin typeface="Verdana"/>
                <a:cs typeface="Verdana"/>
              </a:rPr>
              <a:t> </a:t>
            </a:r>
            <a:r>
              <a:rPr sz="2000" spc="-220" dirty="0">
                <a:latin typeface="Verdana"/>
                <a:cs typeface="Verdana"/>
              </a:rPr>
              <a:t>type)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54" dirty="0">
                <a:latin typeface="Verdana"/>
                <a:cs typeface="Verdana"/>
              </a:rPr>
              <a:t>npm: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i="1" spc="-254" dirty="0">
                <a:latin typeface="Verdana"/>
                <a:cs typeface="Verdana"/>
              </a:rPr>
              <a:t>aemfed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295" dirty="0">
                <a:solidFill>
                  <a:srgbClr val="000000"/>
                </a:solidFill>
              </a:rPr>
              <a:t>AEM </a:t>
            </a:r>
            <a:r>
              <a:rPr spc="-450" dirty="0">
                <a:solidFill>
                  <a:srgbClr val="000000"/>
                </a:solidFill>
              </a:rPr>
              <a:t>Page</a:t>
            </a:r>
            <a:r>
              <a:rPr spc="-500" dirty="0">
                <a:solidFill>
                  <a:srgbClr val="000000"/>
                </a:solidFill>
              </a:rPr>
              <a:t> </a:t>
            </a:r>
            <a:r>
              <a:rPr spc="-390" dirty="0">
                <a:solidFill>
                  <a:srgbClr val="000000"/>
                </a:solidFill>
              </a:rPr>
              <a:t>Component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B7D3-BD0D-49E8-AEBC-245FADCA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342B-0B5C-4BA5-8E23-94E0D2083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D757D-C540-4C2A-BF0F-26C69BFE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66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40623" y="3445764"/>
              <a:ext cx="4072128" cy="2918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638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AEM </a:t>
            </a:r>
            <a:r>
              <a:rPr spc="-450" dirty="0"/>
              <a:t>Page</a:t>
            </a:r>
            <a:r>
              <a:rPr spc="-560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8952865" cy="234759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54" dirty="0">
                <a:latin typeface="Verdana"/>
                <a:cs typeface="Verdana"/>
              </a:rPr>
              <a:t>HTL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305" dirty="0">
                <a:latin typeface="Verdana"/>
                <a:cs typeface="Verdana"/>
              </a:rPr>
              <a:t>template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75" dirty="0">
                <a:latin typeface="Verdana"/>
                <a:cs typeface="Verdana"/>
              </a:rPr>
              <a:t>Meta</a:t>
            </a:r>
            <a:r>
              <a:rPr sz="2000" spc="-254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properties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65" dirty="0">
                <a:latin typeface="Verdana"/>
                <a:cs typeface="Verdana"/>
              </a:rPr>
              <a:t>Initialize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31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PageModelManager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210" dirty="0">
                <a:solidFill>
                  <a:srgbClr val="008000"/>
                </a:solidFill>
                <a:latin typeface="Verdana"/>
                <a:cs typeface="Verdana"/>
              </a:rPr>
              <a:t>cq:datatype</a:t>
            </a:r>
            <a:r>
              <a:rPr sz="1800" spc="-245" dirty="0">
                <a:solidFill>
                  <a:srgbClr val="008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latin typeface="Verdana"/>
                <a:cs typeface="Verdana"/>
              </a:rPr>
              <a:t>-&gt;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Format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35" dirty="0">
                <a:latin typeface="Verdana"/>
                <a:cs typeface="Verdana"/>
              </a:rPr>
              <a:t>in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which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to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75" dirty="0">
                <a:latin typeface="Verdana"/>
                <a:cs typeface="Verdana"/>
              </a:rPr>
              <a:t>fetch</a:t>
            </a:r>
            <a:r>
              <a:rPr sz="1800" spc="-229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data</a:t>
            </a:r>
            <a:r>
              <a:rPr sz="1800" spc="-245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and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to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95" dirty="0">
                <a:latin typeface="Verdana"/>
                <a:cs typeface="Verdana"/>
              </a:rPr>
              <a:t>update</a:t>
            </a:r>
            <a:r>
              <a:rPr sz="1800" spc="-24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225" dirty="0">
                <a:latin typeface="Verdana"/>
                <a:cs typeface="Verdana"/>
              </a:rPr>
              <a:t>page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model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229" dirty="0">
                <a:latin typeface="Verdana"/>
                <a:cs typeface="Verdana"/>
              </a:rPr>
              <a:t>(JSON)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210" dirty="0">
                <a:solidFill>
                  <a:srgbClr val="008000"/>
                </a:solidFill>
                <a:latin typeface="Verdana"/>
                <a:cs typeface="Verdana"/>
              </a:rPr>
              <a:t>cq:wcmmode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60" dirty="0">
                <a:latin typeface="Verdana"/>
                <a:cs typeface="Verdana"/>
              </a:rPr>
              <a:t>WCMMode edit </a:t>
            </a:r>
            <a:r>
              <a:rPr sz="1800" spc="-170" dirty="0">
                <a:latin typeface="Verdana"/>
                <a:cs typeface="Verdana"/>
              </a:rPr>
              <a:t>or </a:t>
            </a:r>
            <a:r>
              <a:rPr sz="1800" spc="-180" dirty="0">
                <a:latin typeface="Verdana"/>
                <a:cs typeface="Verdana"/>
              </a:rPr>
              <a:t>preview </a:t>
            </a:r>
            <a:r>
              <a:rPr sz="1800" spc="-190" dirty="0">
                <a:latin typeface="Verdana"/>
                <a:cs typeface="Verdana"/>
              </a:rPr>
              <a:t>(Author </a:t>
            </a:r>
            <a:r>
              <a:rPr sz="1800" spc="-185" dirty="0">
                <a:latin typeface="Verdana"/>
                <a:cs typeface="Verdana"/>
              </a:rPr>
              <a:t>instance</a:t>
            </a:r>
            <a:r>
              <a:rPr sz="1800" spc="-38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only)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90" dirty="0">
                <a:solidFill>
                  <a:srgbClr val="008000"/>
                </a:solidFill>
                <a:latin typeface="Verdana"/>
                <a:cs typeface="Verdana"/>
              </a:rPr>
              <a:t>cq:pagemodel_root_url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85" dirty="0">
                <a:latin typeface="Verdana"/>
                <a:cs typeface="Verdana"/>
              </a:rPr>
              <a:t>URL </a:t>
            </a:r>
            <a:r>
              <a:rPr sz="1800" spc="-165" dirty="0">
                <a:latin typeface="Verdana"/>
                <a:cs typeface="Verdana"/>
              </a:rPr>
              <a:t>to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70" dirty="0">
                <a:latin typeface="Verdana"/>
                <a:cs typeface="Verdana"/>
              </a:rPr>
              <a:t>model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75" dirty="0">
                <a:latin typeface="Verdana"/>
                <a:cs typeface="Verdana"/>
              </a:rPr>
              <a:t>App </a:t>
            </a:r>
            <a:r>
              <a:rPr sz="1800" spc="-160" dirty="0">
                <a:latin typeface="Verdana"/>
                <a:cs typeface="Verdana"/>
              </a:rPr>
              <a:t>root </a:t>
            </a:r>
            <a:r>
              <a:rPr sz="1800" spc="-180" dirty="0">
                <a:latin typeface="Verdana"/>
                <a:cs typeface="Verdana"/>
              </a:rPr>
              <a:t>(incl.</a:t>
            </a:r>
            <a:r>
              <a:rPr sz="1800" spc="-465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selectors)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14215" y="676655"/>
              <a:ext cx="7667244" cy="5495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638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AEM </a:t>
            </a:r>
            <a:r>
              <a:rPr spc="-450" dirty="0"/>
              <a:t>Page</a:t>
            </a:r>
            <a:r>
              <a:rPr spc="-560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3024505" cy="162242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80" dirty="0">
                <a:latin typeface="Verdana"/>
                <a:cs typeface="Verdana"/>
              </a:rPr>
              <a:t>Root </a:t>
            </a:r>
            <a:r>
              <a:rPr sz="2400" spc="-270" dirty="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0" dirty="0">
                <a:latin typeface="Verdana"/>
                <a:cs typeface="Verdana"/>
              </a:rPr>
              <a:t>Initial </a:t>
            </a:r>
            <a:r>
              <a:rPr sz="2000" spc="-185" dirty="0">
                <a:latin typeface="Verdana"/>
                <a:cs typeface="Verdana"/>
              </a:rPr>
              <a:t>model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500" dirty="0">
                <a:latin typeface="Verdana"/>
                <a:cs typeface="Verdana"/>
              </a:rPr>
              <a:t> </a:t>
            </a:r>
            <a:r>
              <a:rPr sz="2000" spc="-275" dirty="0">
                <a:latin typeface="Verdana"/>
                <a:cs typeface="Verdana"/>
              </a:rPr>
              <a:t>SPA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10" dirty="0">
                <a:latin typeface="Verdana"/>
                <a:cs typeface="Verdana"/>
              </a:rPr>
              <a:t>Common</a:t>
            </a:r>
            <a:r>
              <a:rPr sz="1800" spc="-275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content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0" dirty="0">
                <a:latin typeface="Verdana"/>
                <a:cs typeface="Verdana"/>
              </a:rPr>
              <a:t>Pre-loaded </a:t>
            </a:r>
            <a:r>
              <a:rPr sz="1800" spc="-225" dirty="0">
                <a:latin typeface="Verdana"/>
                <a:cs typeface="Verdana"/>
              </a:rPr>
              <a:t>page</a:t>
            </a:r>
            <a:r>
              <a:rPr sz="1800" spc="-27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models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40623" y="3445764"/>
              <a:ext cx="4072128" cy="2918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638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AEM </a:t>
            </a:r>
            <a:r>
              <a:rPr spc="-450" dirty="0"/>
              <a:t>Page</a:t>
            </a:r>
            <a:r>
              <a:rPr spc="-560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8319134" cy="31051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54" dirty="0">
                <a:latin typeface="Verdana"/>
                <a:cs typeface="Verdana"/>
              </a:rPr>
              <a:t>HTL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305" dirty="0">
                <a:latin typeface="Verdana"/>
                <a:cs typeface="Verdana"/>
              </a:rPr>
              <a:t>template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5" dirty="0">
                <a:latin typeface="Verdana"/>
                <a:cs typeface="Verdana"/>
              </a:rPr>
              <a:t>Client </a:t>
            </a:r>
            <a:r>
              <a:rPr sz="2000" spc="-175" dirty="0">
                <a:latin typeface="Verdana"/>
                <a:cs typeface="Verdana"/>
              </a:rPr>
              <a:t>library</a:t>
            </a:r>
            <a:r>
              <a:rPr sz="2000" spc="-300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categories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90" dirty="0">
                <a:latin typeface="Verdana"/>
                <a:cs typeface="Verdana"/>
              </a:rPr>
              <a:t>Files: customheaderlibs.html </a:t>
            </a:r>
            <a:r>
              <a:rPr sz="1800" spc="-350" dirty="0">
                <a:latin typeface="Verdana"/>
                <a:cs typeface="Verdana"/>
              </a:rPr>
              <a:t>,</a:t>
            </a:r>
            <a:r>
              <a:rPr sz="1800" spc="-32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customfooterlibs.html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b="1" spc="-260" dirty="0">
                <a:solidFill>
                  <a:srgbClr val="7E0000"/>
                </a:solidFill>
                <a:latin typeface="Verdana"/>
                <a:cs typeface="Verdana"/>
              </a:rPr>
              <a:t>data-sly-call</a:t>
            </a:r>
            <a:r>
              <a:rPr sz="1800" b="1" spc="-260" dirty="0">
                <a:solidFill>
                  <a:srgbClr val="0000FF"/>
                </a:solidFill>
                <a:latin typeface="Verdana"/>
                <a:cs typeface="Verdana"/>
              </a:rPr>
              <a:t>=</a:t>
            </a:r>
            <a:r>
              <a:rPr sz="1800" b="1" spc="-260" dirty="0">
                <a:solidFill>
                  <a:srgbClr val="008000"/>
                </a:solidFill>
                <a:latin typeface="Verdana"/>
                <a:cs typeface="Verdana"/>
              </a:rPr>
              <a:t>"</a:t>
            </a:r>
            <a:r>
              <a:rPr sz="1800" b="1" spc="-260" dirty="0">
                <a:solidFill>
                  <a:srgbClr val="000080"/>
                </a:solidFill>
                <a:latin typeface="Verdana"/>
                <a:cs typeface="Verdana"/>
              </a:rPr>
              <a:t>${</a:t>
            </a:r>
            <a:r>
              <a:rPr sz="1800" spc="-260" dirty="0">
                <a:latin typeface="Verdana"/>
                <a:cs typeface="Verdana"/>
              </a:rPr>
              <a:t>clientLib.</a:t>
            </a:r>
            <a:r>
              <a:rPr sz="1800" i="1" spc="-260" dirty="0">
                <a:latin typeface="Verdana"/>
                <a:cs typeface="Verdana"/>
              </a:rPr>
              <a:t>js </a:t>
            </a:r>
            <a:r>
              <a:rPr sz="1800" b="1" spc="-195" dirty="0">
                <a:solidFill>
                  <a:srgbClr val="000080"/>
                </a:solidFill>
                <a:latin typeface="Verdana"/>
                <a:cs typeface="Verdana"/>
              </a:rPr>
              <a:t>@</a:t>
            </a:r>
            <a:r>
              <a:rPr sz="1800" b="1" spc="-70" dirty="0">
                <a:solidFill>
                  <a:srgbClr val="000080"/>
                </a:solidFill>
                <a:latin typeface="Verdana"/>
                <a:cs typeface="Verdana"/>
              </a:rPr>
              <a:t> </a:t>
            </a:r>
            <a:r>
              <a:rPr sz="1800" i="1" spc="-290" dirty="0">
                <a:latin typeface="Verdana"/>
                <a:cs typeface="Verdana"/>
              </a:rPr>
              <a:t>categories</a:t>
            </a:r>
            <a:r>
              <a:rPr sz="1800" spc="-290" dirty="0">
                <a:latin typeface="Verdana"/>
                <a:cs typeface="Verdana"/>
              </a:rPr>
              <a:t>=</a:t>
            </a:r>
            <a:r>
              <a:rPr sz="1800" b="1" spc="-290" dirty="0">
                <a:solidFill>
                  <a:srgbClr val="008000"/>
                </a:solidFill>
                <a:latin typeface="Verdana"/>
                <a:cs typeface="Verdana"/>
              </a:rPr>
              <a:t>'cq.authoring.pagemodel.messaging’</a:t>
            </a:r>
            <a:r>
              <a:rPr sz="1800" b="1" spc="-290" dirty="0">
                <a:solidFill>
                  <a:srgbClr val="000080"/>
                </a:solidFill>
                <a:latin typeface="Verdana"/>
                <a:cs typeface="Verdana"/>
              </a:rPr>
              <a:t>}</a:t>
            </a:r>
            <a:r>
              <a:rPr sz="1800" b="1" spc="-290" dirty="0">
                <a:solidFill>
                  <a:srgbClr val="008000"/>
                </a:solidFill>
                <a:latin typeface="Verdana"/>
                <a:cs typeface="Verdana"/>
              </a:rPr>
              <a:t>”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b="1" spc="-275" dirty="0">
                <a:solidFill>
                  <a:srgbClr val="7E0000"/>
                </a:solidFill>
                <a:latin typeface="Verdana"/>
                <a:cs typeface="Verdana"/>
              </a:rPr>
              <a:t>data-sly-call</a:t>
            </a:r>
            <a:r>
              <a:rPr sz="1800" b="1" spc="-275" dirty="0">
                <a:solidFill>
                  <a:srgbClr val="0000FF"/>
                </a:solidFill>
                <a:latin typeface="Verdana"/>
                <a:cs typeface="Verdana"/>
              </a:rPr>
              <a:t>=</a:t>
            </a:r>
            <a:r>
              <a:rPr sz="1800" b="1" spc="-275" dirty="0">
                <a:solidFill>
                  <a:srgbClr val="008000"/>
                </a:solidFill>
                <a:latin typeface="Verdana"/>
                <a:cs typeface="Verdana"/>
              </a:rPr>
              <a:t>"</a:t>
            </a:r>
            <a:r>
              <a:rPr sz="1800" b="1" spc="-275" dirty="0">
                <a:solidFill>
                  <a:srgbClr val="000080"/>
                </a:solidFill>
                <a:latin typeface="Verdana"/>
                <a:cs typeface="Verdana"/>
              </a:rPr>
              <a:t>${</a:t>
            </a:r>
            <a:r>
              <a:rPr sz="1800" spc="-275" dirty="0">
                <a:latin typeface="Verdana"/>
                <a:cs typeface="Verdana"/>
              </a:rPr>
              <a:t>clientlib.&lt;js|</a:t>
            </a:r>
            <a:r>
              <a:rPr sz="1800" i="1" spc="-275" dirty="0">
                <a:latin typeface="Verdana"/>
                <a:cs typeface="Verdana"/>
              </a:rPr>
              <a:t>css&gt; </a:t>
            </a:r>
            <a:r>
              <a:rPr sz="1800" b="1" spc="-195" dirty="0">
                <a:solidFill>
                  <a:srgbClr val="000080"/>
                </a:solidFill>
                <a:latin typeface="Verdana"/>
                <a:cs typeface="Verdana"/>
              </a:rPr>
              <a:t>@</a:t>
            </a:r>
            <a:r>
              <a:rPr sz="1800" b="1" spc="-180" dirty="0">
                <a:solidFill>
                  <a:srgbClr val="000080"/>
                </a:solidFill>
                <a:latin typeface="Verdana"/>
                <a:cs typeface="Verdana"/>
              </a:rPr>
              <a:t> </a:t>
            </a:r>
            <a:r>
              <a:rPr sz="1800" i="1" spc="-290" dirty="0">
                <a:latin typeface="Verdana"/>
                <a:cs typeface="Verdana"/>
              </a:rPr>
              <a:t>categories</a:t>
            </a:r>
            <a:r>
              <a:rPr sz="1800" spc="-290" dirty="0">
                <a:latin typeface="Verdana"/>
                <a:cs typeface="Verdana"/>
              </a:rPr>
              <a:t>=</a:t>
            </a:r>
            <a:r>
              <a:rPr sz="1800" b="1" spc="-290" dirty="0">
                <a:solidFill>
                  <a:srgbClr val="008000"/>
                </a:solidFill>
                <a:latin typeface="Verdana"/>
                <a:cs typeface="Verdana"/>
              </a:rPr>
              <a:t>‘my-spa-category'</a:t>
            </a:r>
            <a:r>
              <a:rPr sz="1800" b="1" spc="-290" dirty="0">
                <a:solidFill>
                  <a:srgbClr val="000080"/>
                </a:solidFill>
                <a:latin typeface="Verdana"/>
                <a:cs typeface="Verdana"/>
              </a:rPr>
              <a:t>}</a:t>
            </a:r>
            <a:r>
              <a:rPr sz="1800" b="1" spc="-290" dirty="0">
                <a:solidFill>
                  <a:srgbClr val="008000"/>
                </a:solidFill>
                <a:latin typeface="Verdana"/>
                <a:cs typeface="Verdana"/>
              </a:rPr>
              <a:t>"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15" dirty="0">
                <a:latin typeface="Verdana"/>
                <a:cs typeface="Verdana"/>
              </a:rPr>
              <a:t>Body </a:t>
            </a:r>
            <a:r>
              <a:rPr sz="2000" spc="-185" dirty="0">
                <a:latin typeface="Verdana"/>
                <a:cs typeface="Verdana"/>
              </a:rPr>
              <a:t>of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370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page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90" dirty="0">
                <a:latin typeface="Verdana"/>
                <a:cs typeface="Verdana"/>
              </a:rPr>
              <a:t>File:</a:t>
            </a:r>
            <a:r>
              <a:rPr sz="1800" spc="-229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body.html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315" dirty="0">
                <a:latin typeface="Verdana"/>
                <a:cs typeface="Verdana"/>
              </a:rPr>
              <a:t>&lt;</a:t>
            </a:r>
            <a:r>
              <a:rPr sz="1800" b="1" spc="-315" dirty="0">
                <a:solidFill>
                  <a:srgbClr val="000080"/>
                </a:solidFill>
                <a:latin typeface="Verdana"/>
                <a:cs typeface="Verdana"/>
              </a:rPr>
              <a:t>div</a:t>
            </a:r>
            <a:r>
              <a:rPr sz="1800" b="1" spc="-215" dirty="0">
                <a:solidFill>
                  <a:srgbClr val="000080"/>
                </a:solidFill>
                <a:latin typeface="Verdana"/>
                <a:cs typeface="Verdana"/>
              </a:rPr>
              <a:t> </a:t>
            </a:r>
            <a:r>
              <a:rPr sz="1800" b="1" spc="-350" dirty="0">
                <a:solidFill>
                  <a:srgbClr val="0000FF"/>
                </a:solidFill>
                <a:latin typeface="Verdana"/>
                <a:cs typeface="Verdana"/>
              </a:rPr>
              <a:t>id=</a:t>
            </a:r>
            <a:r>
              <a:rPr sz="1800" b="1" spc="-350" dirty="0">
                <a:solidFill>
                  <a:srgbClr val="008000"/>
                </a:solidFill>
                <a:latin typeface="Verdana"/>
                <a:cs typeface="Verdana"/>
              </a:rPr>
              <a:t>"page"</a:t>
            </a:r>
            <a:r>
              <a:rPr sz="1800" spc="-350" dirty="0">
                <a:latin typeface="Verdana"/>
                <a:cs typeface="Verdana"/>
              </a:rPr>
              <a:t>&gt;&lt;/</a:t>
            </a:r>
            <a:r>
              <a:rPr sz="1800" b="1" spc="-350" dirty="0">
                <a:solidFill>
                  <a:srgbClr val="000080"/>
                </a:solidFill>
                <a:latin typeface="Verdana"/>
                <a:cs typeface="Verdana"/>
              </a:rPr>
              <a:t>div</a:t>
            </a:r>
            <a:r>
              <a:rPr sz="1800" spc="-350" dirty="0">
                <a:latin typeface="Verdana"/>
                <a:cs typeface="Verdana"/>
              </a:rPr>
              <a:t>&gt;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40623" y="3445764"/>
              <a:ext cx="4072128" cy="2918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36385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AEM </a:t>
            </a:r>
            <a:r>
              <a:rPr spc="-450" dirty="0"/>
              <a:t>Page</a:t>
            </a:r>
            <a:r>
              <a:rPr spc="-560" dirty="0"/>
              <a:t> </a:t>
            </a:r>
            <a:r>
              <a:rPr spc="-390" dirty="0"/>
              <a:t>Component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10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9013825" cy="316611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95" dirty="0">
                <a:latin typeface="Verdana"/>
                <a:cs typeface="Verdana"/>
              </a:rPr>
              <a:t>Hierarchy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34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0" dirty="0">
                <a:latin typeface="Verdana"/>
                <a:cs typeface="Verdana"/>
              </a:rPr>
              <a:t>Initial </a:t>
            </a:r>
            <a:r>
              <a:rPr sz="2000" spc="-270" dirty="0">
                <a:latin typeface="Verdana"/>
                <a:cs typeface="Verdana"/>
              </a:rPr>
              <a:t>JSON </a:t>
            </a:r>
            <a:r>
              <a:rPr sz="2000" spc="-204" dirty="0">
                <a:latin typeface="Verdana"/>
                <a:cs typeface="Verdana"/>
              </a:rPr>
              <a:t>representation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420" dirty="0">
                <a:latin typeface="Verdana"/>
                <a:cs typeface="Verdana"/>
              </a:rPr>
              <a:t> </a:t>
            </a:r>
            <a:r>
              <a:rPr sz="2000" spc="-195" dirty="0">
                <a:latin typeface="Verdana"/>
                <a:cs typeface="Verdana"/>
              </a:rPr>
              <a:t>App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40" dirty="0">
                <a:latin typeface="Verdana"/>
                <a:cs typeface="Verdana"/>
              </a:rPr>
              <a:t>Instant </a:t>
            </a:r>
            <a:r>
              <a:rPr sz="2000" spc="-220" dirty="0">
                <a:latin typeface="Verdana"/>
                <a:cs typeface="Verdana"/>
              </a:rPr>
              <a:t>and </a:t>
            </a:r>
            <a:r>
              <a:rPr sz="2000" spc="-215" dirty="0">
                <a:latin typeface="Verdana"/>
                <a:cs typeface="Verdana"/>
              </a:rPr>
              <a:t>asynchronous</a:t>
            </a:r>
            <a:r>
              <a:rPr sz="2000" spc="-275" dirty="0">
                <a:latin typeface="Verdana"/>
                <a:cs typeface="Verdana"/>
              </a:rPr>
              <a:t> </a:t>
            </a:r>
            <a:r>
              <a:rPr sz="2000" spc="-185" dirty="0"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5" dirty="0">
                <a:latin typeface="Verdana"/>
                <a:cs typeface="Verdana"/>
              </a:rPr>
              <a:t>Flat </a:t>
            </a:r>
            <a:r>
              <a:rPr sz="2000" spc="-155" dirty="0">
                <a:latin typeface="Verdana"/>
                <a:cs typeface="Verdana"/>
              </a:rPr>
              <a:t>list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150" dirty="0">
                <a:latin typeface="Verdana"/>
                <a:cs typeface="Verdana"/>
              </a:rPr>
              <a:t>child</a:t>
            </a:r>
            <a:r>
              <a:rPr sz="2000" spc="-535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pages </a:t>
            </a:r>
            <a:r>
              <a:rPr sz="2000" spc="-204" dirty="0">
                <a:latin typeface="Verdana"/>
                <a:cs typeface="Verdana"/>
              </a:rPr>
              <a:t>(Root </a:t>
            </a:r>
            <a:r>
              <a:rPr sz="2000" spc="-195" dirty="0">
                <a:latin typeface="Verdana"/>
                <a:cs typeface="Verdana"/>
              </a:rPr>
              <a:t>model)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15" dirty="0">
                <a:latin typeface="Verdana"/>
                <a:cs typeface="Verdana"/>
              </a:rPr>
              <a:t>Content </a:t>
            </a:r>
            <a:r>
              <a:rPr sz="2000" spc="-150" dirty="0">
                <a:latin typeface="Verdana"/>
                <a:cs typeface="Verdana"/>
              </a:rPr>
              <a:t>Policy</a:t>
            </a:r>
            <a:r>
              <a:rPr sz="2000" spc="-285" dirty="0">
                <a:latin typeface="Verdana"/>
                <a:cs typeface="Verdana"/>
              </a:rPr>
              <a:t> </a:t>
            </a:r>
            <a:r>
              <a:rPr sz="2000" spc="-190" dirty="0">
                <a:latin typeface="Verdana"/>
                <a:cs typeface="Verdana"/>
              </a:rPr>
              <a:t>properties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75" dirty="0">
                <a:solidFill>
                  <a:srgbClr val="008000"/>
                </a:solidFill>
                <a:latin typeface="Verdana"/>
                <a:cs typeface="Verdana"/>
              </a:rPr>
              <a:t>isRoot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85" dirty="0">
                <a:latin typeface="Verdana"/>
                <a:cs typeface="Verdana"/>
              </a:rPr>
              <a:t>Identifies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225" dirty="0">
                <a:latin typeface="Verdana"/>
                <a:cs typeface="Verdana"/>
              </a:rPr>
              <a:t>page </a:t>
            </a:r>
            <a:r>
              <a:rPr sz="1800" spc="-250" dirty="0">
                <a:latin typeface="Verdana"/>
                <a:cs typeface="Verdana"/>
              </a:rPr>
              <a:t>as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60" dirty="0">
                <a:latin typeface="Verdana"/>
                <a:cs typeface="Verdana"/>
              </a:rPr>
              <a:t>root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204" dirty="0">
                <a:latin typeface="Verdana"/>
                <a:cs typeface="Verdana"/>
              </a:rPr>
              <a:t>an</a:t>
            </a:r>
            <a:r>
              <a:rPr sz="1800" spc="-370" dirty="0">
                <a:latin typeface="Verdana"/>
                <a:cs typeface="Verdana"/>
              </a:rPr>
              <a:t> </a:t>
            </a:r>
            <a:r>
              <a:rPr sz="1800" spc="-175" dirty="0">
                <a:latin typeface="Verdana"/>
                <a:cs typeface="Verdana"/>
              </a:rPr>
              <a:t>App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90" dirty="0">
                <a:solidFill>
                  <a:srgbClr val="008000"/>
                </a:solidFill>
                <a:latin typeface="Verdana"/>
                <a:cs typeface="Verdana"/>
              </a:rPr>
              <a:t>structureDepth</a:t>
            </a:r>
            <a:r>
              <a:rPr sz="1800" spc="-229" dirty="0">
                <a:solidFill>
                  <a:srgbClr val="008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latin typeface="Verdana"/>
                <a:cs typeface="Verdana"/>
              </a:rPr>
              <a:t>-&gt;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Maximum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depth</a:t>
            </a:r>
            <a:r>
              <a:rPr sz="1800" spc="-240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of</a:t>
            </a:r>
            <a:r>
              <a:rPr sz="1800" spc="-204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lookup</a:t>
            </a:r>
            <a:r>
              <a:rPr sz="1800" spc="-20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for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225" dirty="0">
                <a:latin typeface="Verdana"/>
                <a:cs typeface="Verdana"/>
              </a:rPr>
              <a:t>pages</a:t>
            </a:r>
            <a:r>
              <a:rPr sz="1800" spc="-204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to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be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added</a:t>
            </a:r>
            <a:r>
              <a:rPr sz="1800" spc="-240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to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the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160" dirty="0">
                <a:latin typeface="Verdana"/>
                <a:cs typeface="Verdana"/>
              </a:rPr>
              <a:t>root</a:t>
            </a:r>
            <a:r>
              <a:rPr sz="1800" spc="-21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95" dirty="0">
                <a:solidFill>
                  <a:srgbClr val="008000"/>
                </a:solidFill>
                <a:latin typeface="Verdana"/>
                <a:cs typeface="Verdana"/>
              </a:rPr>
              <a:t>structurePatterns </a:t>
            </a:r>
            <a:r>
              <a:rPr sz="1800" spc="-385" dirty="0">
                <a:latin typeface="Verdana"/>
                <a:cs typeface="Verdana"/>
              </a:rPr>
              <a:t>-&gt; </a:t>
            </a:r>
            <a:r>
              <a:rPr sz="1800" spc="-150" dirty="0">
                <a:latin typeface="Verdana"/>
                <a:cs typeface="Verdana"/>
              </a:rPr>
              <a:t>List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195" dirty="0">
                <a:latin typeface="Verdana"/>
                <a:cs typeface="Verdana"/>
              </a:rPr>
              <a:t>regular </a:t>
            </a:r>
            <a:r>
              <a:rPr sz="1800" spc="-200" dirty="0">
                <a:latin typeface="Verdana"/>
                <a:cs typeface="Verdana"/>
              </a:rPr>
              <a:t>expressions </a:t>
            </a:r>
            <a:r>
              <a:rPr sz="1800" spc="-165" dirty="0">
                <a:latin typeface="Verdana"/>
                <a:cs typeface="Verdana"/>
              </a:rPr>
              <a:t>to </a:t>
            </a:r>
            <a:r>
              <a:rPr sz="1800" spc="-204" dirty="0">
                <a:latin typeface="Verdana"/>
                <a:cs typeface="Verdana"/>
              </a:rPr>
              <a:t>remove </a:t>
            </a:r>
            <a:r>
              <a:rPr sz="1800" spc="-225" dirty="0">
                <a:latin typeface="Verdana"/>
                <a:cs typeface="Verdana"/>
              </a:rPr>
              <a:t>pages </a:t>
            </a:r>
            <a:r>
              <a:rPr sz="1800" spc="-185" dirty="0">
                <a:latin typeface="Verdana"/>
                <a:cs typeface="Verdana"/>
              </a:rPr>
              <a:t>from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60" dirty="0">
                <a:latin typeface="Verdana"/>
                <a:cs typeface="Verdana"/>
              </a:rPr>
              <a:t>root</a:t>
            </a:r>
            <a:r>
              <a:rPr sz="1800" spc="-434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395" dirty="0">
                <a:solidFill>
                  <a:srgbClr val="000000"/>
                </a:solidFill>
              </a:rPr>
              <a:t>Content</a:t>
            </a:r>
            <a:r>
              <a:rPr spc="-390" dirty="0">
                <a:solidFill>
                  <a:srgbClr val="000000"/>
                </a:solidFill>
              </a:rPr>
              <a:t> </a:t>
            </a:r>
            <a:r>
              <a:rPr spc="-420" dirty="0">
                <a:solidFill>
                  <a:srgbClr val="000000"/>
                </a:solidFill>
              </a:rPr>
              <a:t>Services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68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Content</a:t>
            </a:r>
            <a:r>
              <a:rPr spc="-440" dirty="0"/>
              <a:t> </a:t>
            </a:r>
            <a:r>
              <a:rPr spc="-420" dirty="0"/>
              <a:t>Services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14465" y="6486878"/>
            <a:ext cx="158750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80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994" y="1053655"/>
            <a:ext cx="4018279" cy="23317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6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04" dirty="0">
                <a:latin typeface="Verdana"/>
                <a:cs typeface="Verdana"/>
              </a:rPr>
              <a:t>Model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Selector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2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220" dirty="0">
                <a:solidFill>
                  <a:srgbClr val="008000"/>
                </a:solidFill>
                <a:latin typeface="Verdana"/>
                <a:cs typeface="Verdana"/>
              </a:rPr>
              <a:t>.model.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30" dirty="0">
                <a:latin typeface="Verdana"/>
                <a:cs typeface="Verdana"/>
              </a:rPr>
              <a:t>Multiple</a:t>
            </a:r>
            <a:r>
              <a:rPr sz="1800" spc="-225" dirty="0">
                <a:latin typeface="Verdana"/>
                <a:cs typeface="Verdana"/>
              </a:rPr>
              <a:t> </a:t>
            </a:r>
            <a:r>
              <a:rPr sz="1800" spc="-185" dirty="0">
                <a:latin typeface="Verdana"/>
                <a:cs typeface="Verdana"/>
              </a:rPr>
              <a:t>selectors?</a:t>
            </a:r>
            <a:endParaRPr sz="1800">
              <a:latin typeface="Verdana"/>
              <a:cs typeface="Verdana"/>
            </a:endParaRPr>
          </a:p>
          <a:p>
            <a:pPr marL="952500" lvl="3" indent="-19875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953135" algn="l"/>
              </a:tabLst>
            </a:pPr>
            <a:r>
              <a:rPr sz="1800" spc="-125" dirty="0">
                <a:latin typeface="Verdana"/>
                <a:cs typeface="Verdana"/>
              </a:rPr>
              <a:t>Model </a:t>
            </a:r>
            <a:r>
              <a:rPr sz="1800" spc="-175" dirty="0">
                <a:latin typeface="Verdana"/>
                <a:cs typeface="Verdana"/>
              </a:rPr>
              <a:t>selector </a:t>
            </a:r>
            <a:r>
              <a:rPr sz="1800" spc="-215" dirty="0">
                <a:latin typeface="Verdana"/>
                <a:cs typeface="Verdana"/>
              </a:rPr>
              <a:t>must </a:t>
            </a:r>
            <a:r>
              <a:rPr sz="1800" spc="-200" dirty="0">
                <a:latin typeface="Verdana"/>
                <a:cs typeface="Verdana"/>
              </a:rPr>
              <a:t>come</a:t>
            </a:r>
            <a:r>
              <a:rPr sz="1800" spc="-434" dirty="0">
                <a:latin typeface="Verdana"/>
                <a:cs typeface="Verdana"/>
              </a:rPr>
              <a:t> </a:t>
            </a:r>
            <a:r>
              <a:rPr sz="1800" spc="-160" dirty="0">
                <a:latin typeface="Verdana"/>
                <a:cs typeface="Verdana"/>
              </a:rPr>
              <a:t>first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0" dirty="0">
                <a:latin typeface="Verdana"/>
                <a:cs typeface="Verdana"/>
              </a:rPr>
              <a:t>Default</a:t>
            </a:r>
            <a:r>
              <a:rPr sz="1800" spc="-229" dirty="0">
                <a:latin typeface="Verdana"/>
                <a:cs typeface="Verdana"/>
              </a:rPr>
              <a:t> </a:t>
            </a:r>
            <a:r>
              <a:rPr sz="1800" spc="-220" dirty="0">
                <a:latin typeface="Verdana"/>
                <a:cs typeface="Verdana"/>
              </a:rPr>
              <a:t>name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55" dirty="0">
                <a:latin typeface="Verdana"/>
                <a:cs typeface="Verdana"/>
              </a:rPr>
              <a:t>Also </a:t>
            </a:r>
            <a:r>
              <a:rPr sz="1800" spc="-200" dirty="0">
                <a:latin typeface="Verdana"/>
                <a:cs typeface="Verdana"/>
              </a:rPr>
              <a:t>used </a:t>
            </a:r>
            <a:r>
              <a:rPr sz="1800" spc="-204" dirty="0">
                <a:latin typeface="Verdana"/>
                <a:cs typeface="Verdana"/>
              </a:rPr>
              <a:t>by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204" dirty="0">
                <a:latin typeface="Verdana"/>
                <a:cs typeface="Verdana"/>
              </a:rPr>
              <a:t>Core</a:t>
            </a:r>
            <a:r>
              <a:rPr sz="1800" spc="-400" dirty="0">
                <a:latin typeface="Verdana"/>
                <a:cs typeface="Verdana"/>
              </a:rPr>
              <a:t> </a:t>
            </a:r>
            <a:r>
              <a:rPr sz="1800" spc="-200" dirty="0">
                <a:latin typeface="Verdana"/>
                <a:cs typeface="Verdana"/>
              </a:rPr>
              <a:t>Components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2786" y="4164139"/>
            <a:ext cx="9370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0" dirty="0">
                <a:latin typeface="Verdana"/>
                <a:cs typeface="Verdana"/>
              </a:rPr>
              <a:t>/content/my-site/my-page.model.json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81471" y="822960"/>
              <a:ext cx="6435051" cy="44316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68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Content</a:t>
            </a:r>
            <a:r>
              <a:rPr spc="-440" dirty="0"/>
              <a:t> </a:t>
            </a:r>
            <a:r>
              <a:rPr spc="-420" dirty="0"/>
              <a:t>Services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14465" y="6486878"/>
            <a:ext cx="158750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8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994" y="1067891"/>
            <a:ext cx="5193665" cy="331787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65" dirty="0">
                <a:latin typeface="Verdana"/>
                <a:cs typeface="Verdana"/>
              </a:rPr>
              <a:t>JSON </a:t>
            </a:r>
            <a:r>
              <a:rPr sz="2400" spc="-295" dirty="0">
                <a:latin typeface="Verdana"/>
                <a:cs typeface="Verdana"/>
              </a:rPr>
              <a:t>representation </a:t>
            </a:r>
            <a:r>
              <a:rPr sz="2400" spc="-270" dirty="0">
                <a:latin typeface="Verdana"/>
                <a:cs typeface="Verdana"/>
              </a:rPr>
              <a:t>of </a:t>
            </a:r>
            <a:r>
              <a:rPr sz="2400" spc="-295" dirty="0">
                <a:latin typeface="Verdana"/>
                <a:cs typeface="Verdana"/>
              </a:rPr>
              <a:t>the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content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35" dirty="0">
                <a:latin typeface="Verdana"/>
                <a:cs typeface="Verdana"/>
              </a:rPr>
              <a:t>Leverage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220" dirty="0">
                <a:latin typeface="Verdana"/>
                <a:cs typeface="Verdana"/>
              </a:rPr>
              <a:t>Sling </a:t>
            </a:r>
            <a:r>
              <a:rPr sz="2000" spc="-140" dirty="0">
                <a:latin typeface="Verdana"/>
                <a:cs typeface="Verdana"/>
              </a:rPr>
              <a:t>Model</a:t>
            </a:r>
            <a:r>
              <a:rPr sz="2000" spc="-33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Exporter</a:t>
            </a:r>
            <a:endParaRPr sz="20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69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45" dirty="0">
                <a:latin typeface="Verdana"/>
                <a:cs typeface="Verdana"/>
              </a:rPr>
              <a:t>Meta </a:t>
            </a:r>
            <a:r>
              <a:rPr sz="2400" spc="-260" dirty="0">
                <a:latin typeface="Verdana"/>
                <a:cs typeface="Verdana"/>
              </a:rPr>
              <a:t>fields</a:t>
            </a:r>
            <a:r>
              <a:rPr sz="2400" spc="-300" dirty="0">
                <a:latin typeface="Verdana"/>
                <a:cs typeface="Verdana"/>
              </a:rPr>
              <a:t> </a:t>
            </a:r>
            <a:r>
              <a:rPr sz="2400" spc="-315" dirty="0">
                <a:latin typeface="Verdana"/>
                <a:cs typeface="Verdana"/>
              </a:rPr>
              <a:t>(reserved)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225" dirty="0">
                <a:solidFill>
                  <a:srgbClr val="008000"/>
                </a:solidFill>
                <a:latin typeface="Verdana"/>
                <a:cs typeface="Verdana"/>
              </a:rPr>
              <a:t>:type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220" dirty="0">
                <a:latin typeface="Verdana"/>
                <a:cs typeface="Verdana"/>
              </a:rPr>
              <a:t>Resource </a:t>
            </a:r>
            <a:r>
              <a:rPr sz="2000" spc="-204" dirty="0">
                <a:latin typeface="Verdana"/>
                <a:cs typeface="Verdana"/>
              </a:rPr>
              <a:t>type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25" dirty="0">
                <a:latin typeface="Verdana"/>
                <a:cs typeface="Verdana"/>
              </a:rPr>
              <a:t>an </a:t>
            </a:r>
            <a:r>
              <a:rPr sz="2000" spc="-155" dirty="0">
                <a:latin typeface="Verdana"/>
                <a:cs typeface="Verdana"/>
              </a:rPr>
              <a:t>AEM</a:t>
            </a:r>
            <a:r>
              <a:rPr sz="2000" spc="-54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component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229" dirty="0">
                <a:solidFill>
                  <a:srgbClr val="008000"/>
                </a:solidFill>
                <a:latin typeface="Verdana"/>
                <a:cs typeface="Verdana"/>
              </a:rPr>
              <a:t>:items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165" dirty="0">
                <a:latin typeface="Verdana"/>
                <a:cs typeface="Verdana"/>
              </a:rPr>
              <a:t>Map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150" dirty="0">
                <a:latin typeface="Verdana"/>
                <a:cs typeface="Verdana"/>
              </a:rPr>
              <a:t>child</a:t>
            </a:r>
            <a:r>
              <a:rPr sz="2000" spc="-470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components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215" dirty="0">
                <a:solidFill>
                  <a:srgbClr val="008000"/>
                </a:solidFill>
                <a:latin typeface="Verdana"/>
                <a:cs typeface="Verdana"/>
              </a:rPr>
              <a:t>:itemsOrder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210" dirty="0">
                <a:latin typeface="Verdana"/>
                <a:cs typeface="Verdana"/>
              </a:rPr>
              <a:t>Ordered </a:t>
            </a:r>
            <a:r>
              <a:rPr sz="2000" spc="-155" dirty="0">
                <a:latin typeface="Verdana"/>
                <a:cs typeface="Verdana"/>
              </a:rPr>
              <a:t>list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200" dirty="0">
                <a:latin typeface="Verdana"/>
                <a:cs typeface="Verdana"/>
              </a:rPr>
              <a:t>item</a:t>
            </a:r>
            <a:r>
              <a:rPr sz="2000" spc="-285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keys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1800" spc="-190" dirty="0">
                <a:solidFill>
                  <a:srgbClr val="008000"/>
                </a:solidFill>
                <a:latin typeface="Verdana"/>
                <a:cs typeface="Verdana"/>
              </a:rPr>
              <a:t>:children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165" dirty="0">
                <a:latin typeface="Verdana"/>
                <a:cs typeface="Verdana"/>
              </a:rPr>
              <a:t>Map </a:t>
            </a:r>
            <a:r>
              <a:rPr sz="2000" spc="-185" dirty="0">
                <a:latin typeface="Verdana"/>
                <a:cs typeface="Verdana"/>
              </a:rPr>
              <a:t>of </a:t>
            </a:r>
            <a:r>
              <a:rPr sz="2000" spc="-150" dirty="0">
                <a:latin typeface="Verdana"/>
                <a:cs typeface="Verdana"/>
              </a:rPr>
              <a:t>child</a:t>
            </a:r>
            <a:r>
              <a:rPr sz="2000" spc="-509" dirty="0">
                <a:latin typeface="Verdana"/>
                <a:cs typeface="Verdana"/>
              </a:rPr>
              <a:t> </a:t>
            </a:r>
            <a:r>
              <a:rPr sz="2000" spc="-245" dirty="0">
                <a:latin typeface="Verdana"/>
                <a:cs typeface="Verdana"/>
              </a:rPr>
              <a:t>pages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45" dirty="0">
                <a:solidFill>
                  <a:srgbClr val="008000"/>
                </a:solidFill>
                <a:latin typeface="Verdana"/>
                <a:cs typeface="Verdana"/>
              </a:rPr>
              <a:t>:</a:t>
            </a:r>
            <a:r>
              <a:rPr sz="1800" spc="-245" dirty="0">
                <a:solidFill>
                  <a:srgbClr val="008000"/>
                </a:solidFill>
                <a:latin typeface="Verdana"/>
                <a:cs typeface="Verdana"/>
              </a:rPr>
              <a:t>path </a:t>
            </a:r>
            <a:r>
              <a:rPr sz="2000" spc="-420" dirty="0">
                <a:latin typeface="Verdana"/>
                <a:cs typeface="Verdana"/>
              </a:rPr>
              <a:t>-&gt; </a:t>
            </a:r>
            <a:r>
              <a:rPr sz="2000" spc="-204" dirty="0">
                <a:latin typeface="Verdana"/>
                <a:cs typeface="Verdana"/>
              </a:rPr>
              <a:t>Path </a:t>
            </a:r>
            <a:r>
              <a:rPr sz="2000" spc="-180" dirty="0">
                <a:latin typeface="Verdana"/>
                <a:cs typeface="Verdana"/>
              </a:rPr>
              <a:t>to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409" dirty="0">
                <a:latin typeface="Verdana"/>
                <a:cs typeface="Verdana"/>
              </a:rPr>
              <a:t> </a:t>
            </a:r>
            <a:r>
              <a:rPr sz="2000" spc="-215" dirty="0">
                <a:latin typeface="Verdana"/>
                <a:cs typeface="Verdana"/>
              </a:rPr>
              <a:t>resource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68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Content</a:t>
            </a:r>
            <a:r>
              <a:rPr spc="-440" dirty="0"/>
              <a:t> </a:t>
            </a:r>
            <a:r>
              <a:rPr spc="-420" dirty="0"/>
              <a:t>Services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14465" y="6486878"/>
            <a:ext cx="158750" cy="15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z="800" spc="-180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994" y="1067891"/>
            <a:ext cx="3455035" cy="42862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944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310" dirty="0">
                <a:latin typeface="Verdana"/>
                <a:cs typeface="Verdana"/>
              </a:rPr>
              <a:t>Sling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204" dirty="0">
                <a:latin typeface="Verdana"/>
                <a:cs typeface="Verdana"/>
              </a:rPr>
              <a:t>Model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00" dirty="0">
                <a:latin typeface="Verdana"/>
                <a:cs typeface="Verdana"/>
              </a:rPr>
              <a:t>Mandatory </a:t>
            </a:r>
            <a:r>
              <a:rPr sz="2000" spc="-180" dirty="0">
                <a:latin typeface="Verdana"/>
                <a:cs typeface="Verdana"/>
              </a:rPr>
              <a:t>for </a:t>
            </a:r>
            <a:r>
              <a:rPr sz="2000" spc="-204" dirty="0">
                <a:latin typeface="Verdana"/>
                <a:cs typeface="Verdana"/>
              </a:rPr>
              <a:t>the </a:t>
            </a:r>
            <a:r>
              <a:rPr sz="2000" spc="-280" dirty="0">
                <a:latin typeface="Verdana"/>
                <a:cs typeface="Verdana"/>
              </a:rPr>
              <a:t>SPA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310" dirty="0">
                <a:latin typeface="Verdana"/>
                <a:cs typeface="Verdana"/>
              </a:rPr>
              <a:t>SDK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60" dirty="0">
                <a:latin typeface="Verdana"/>
                <a:cs typeface="Verdana"/>
              </a:rPr>
              <a:t>Schema </a:t>
            </a:r>
            <a:r>
              <a:rPr sz="2000" spc="-180" dirty="0">
                <a:latin typeface="Verdana"/>
                <a:cs typeface="Verdana"/>
              </a:rPr>
              <a:t>of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235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component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b="1" spc="-330" dirty="0">
                <a:latin typeface="Verdana"/>
                <a:cs typeface="Verdana"/>
              </a:rPr>
              <a:t>Business </a:t>
            </a:r>
            <a:r>
              <a:rPr sz="2000" b="1" spc="-270" dirty="0">
                <a:latin typeface="Verdana"/>
                <a:cs typeface="Verdana"/>
              </a:rPr>
              <a:t>logic</a:t>
            </a:r>
            <a:endParaRPr sz="20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i="1" spc="-254" dirty="0">
                <a:latin typeface="Verdana"/>
                <a:cs typeface="Verdana"/>
              </a:rPr>
              <a:t>export.json</a:t>
            </a:r>
            <a:r>
              <a:rPr sz="2000" i="1" spc="-295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API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20" dirty="0">
                <a:latin typeface="Verdana"/>
                <a:cs typeface="Verdana"/>
              </a:rPr>
              <a:t>ComponentExporter.</a:t>
            </a:r>
            <a:r>
              <a:rPr sz="1800" b="1" spc="-220" dirty="0">
                <a:solidFill>
                  <a:srgbClr val="000080"/>
                </a:solidFill>
                <a:latin typeface="Verdana"/>
                <a:cs typeface="Verdana"/>
              </a:rPr>
              <a:t>class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15" dirty="0">
                <a:latin typeface="Verdana"/>
                <a:cs typeface="Verdana"/>
              </a:rPr>
              <a:t>ContainerExporter.</a:t>
            </a:r>
            <a:r>
              <a:rPr sz="1800" b="1" spc="-215" dirty="0">
                <a:solidFill>
                  <a:srgbClr val="000080"/>
                </a:solidFill>
                <a:latin typeface="Verdana"/>
                <a:cs typeface="Verdana"/>
              </a:rPr>
              <a:t>class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10" dirty="0">
                <a:latin typeface="Verdana"/>
                <a:cs typeface="Verdana"/>
              </a:rPr>
              <a:t>HierarchyNodeExporter.</a:t>
            </a:r>
            <a:r>
              <a:rPr sz="1800" b="1" spc="-210" dirty="0">
                <a:solidFill>
                  <a:srgbClr val="000080"/>
                </a:solidFill>
                <a:latin typeface="Verdana"/>
                <a:cs typeface="Verdana"/>
              </a:rPr>
              <a:t>class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25" dirty="0">
                <a:latin typeface="Verdana"/>
                <a:cs typeface="Verdana"/>
              </a:rPr>
              <a:t>Core</a:t>
            </a:r>
            <a:r>
              <a:rPr sz="2000" spc="-250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components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00" dirty="0">
                <a:latin typeface="Verdana"/>
                <a:cs typeface="Verdana"/>
              </a:rPr>
              <a:t>Sling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models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210" dirty="0">
                <a:latin typeface="Verdana"/>
                <a:cs typeface="Verdana"/>
              </a:rPr>
              <a:t>Use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i="1" spc="-229" dirty="0">
                <a:latin typeface="Verdana"/>
                <a:cs typeface="Verdana"/>
              </a:rPr>
              <a:t>export.json</a:t>
            </a:r>
            <a:r>
              <a:rPr sz="1800" i="1" spc="-295" dirty="0">
                <a:latin typeface="Verdana"/>
                <a:cs typeface="Verdana"/>
              </a:rPr>
              <a:t> </a:t>
            </a:r>
            <a:r>
              <a:rPr sz="1800" spc="-215" dirty="0">
                <a:latin typeface="Verdana"/>
                <a:cs typeface="Verdana"/>
              </a:rPr>
              <a:t>API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51203"/>
            <a:ext cx="12189460" cy="12179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600"/>
              </a:spcBef>
            </a:pPr>
            <a:r>
              <a:rPr spc="-509" dirty="0">
                <a:solidFill>
                  <a:srgbClr val="000000"/>
                </a:solidFill>
              </a:rPr>
              <a:t>SPA</a:t>
            </a:r>
            <a:r>
              <a:rPr spc="-390" dirty="0">
                <a:solidFill>
                  <a:srgbClr val="000000"/>
                </a:solidFill>
              </a:rPr>
              <a:t> </a:t>
            </a:r>
            <a:r>
              <a:rPr spc="-350" dirty="0">
                <a:solidFill>
                  <a:srgbClr val="000000"/>
                </a:solidFill>
              </a:rPr>
              <a:t>Initialization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41947"/>
              <a:ext cx="12185904" cy="416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5552"/>
              <a:ext cx="12189460" cy="6216650"/>
            </a:xfrm>
            <a:custGeom>
              <a:avLst/>
              <a:gdLst/>
              <a:ahLst/>
              <a:cxnLst/>
              <a:rect l="l" t="t" r="r" b="b"/>
              <a:pathLst>
                <a:path w="12189460" h="6216650">
                  <a:moveTo>
                    <a:pt x="12188952" y="0"/>
                  </a:moveTo>
                  <a:lnTo>
                    <a:pt x="0" y="0"/>
                  </a:lnTo>
                  <a:lnTo>
                    <a:pt x="0" y="6216396"/>
                  </a:lnTo>
                  <a:lnTo>
                    <a:pt x="12188952" y="621639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3"/>
              <a:ext cx="12185904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76888" y="6515100"/>
              <a:ext cx="227075" cy="281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0" y="315633"/>
            <a:ext cx="2625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9" dirty="0"/>
              <a:t>SPA</a:t>
            </a:r>
            <a:r>
              <a:rPr spc="-450" dirty="0"/>
              <a:t> </a:t>
            </a:r>
            <a:r>
              <a:rPr spc="-350" dirty="0"/>
              <a:t>Initialization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994" y="1085659"/>
            <a:ext cx="3619500" cy="28149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805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85" dirty="0">
                <a:latin typeface="Verdana"/>
                <a:cs typeface="Verdana"/>
              </a:rPr>
              <a:t>Explore </a:t>
            </a:r>
            <a:r>
              <a:rPr sz="2400" spc="-295" dirty="0">
                <a:latin typeface="Verdana"/>
                <a:cs typeface="Verdana"/>
              </a:rPr>
              <a:t>the </a:t>
            </a:r>
            <a:r>
              <a:rPr sz="2400" spc="-285" dirty="0">
                <a:latin typeface="Verdana"/>
                <a:cs typeface="Verdana"/>
              </a:rPr>
              <a:t>frontend</a:t>
            </a:r>
            <a:r>
              <a:rPr sz="2400" spc="-305" dirty="0">
                <a:latin typeface="Verdana"/>
                <a:cs typeface="Verdana"/>
              </a:rPr>
              <a:t> </a:t>
            </a:r>
            <a:r>
              <a:rPr sz="2400" spc="-285" dirty="0">
                <a:latin typeface="Verdana"/>
                <a:cs typeface="Verdana"/>
              </a:rPr>
              <a:t>project</a:t>
            </a:r>
            <a:endParaRPr sz="2400">
              <a:latin typeface="Verdana"/>
              <a:cs typeface="Verdana"/>
            </a:endParaRPr>
          </a:p>
          <a:p>
            <a:pPr marL="277495" indent="-265430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68750"/>
              <a:buFont typeface="Wingdings"/>
              <a:buChar char=""/>
              <a:tabLst>
                <a:tab pos="277495" algn="l"/>
                <a:tab pos="278130" algn="l"/>
              </a:tabLst>
            </a:pPr>
            <a:r>
              <a:rPr sz="2400" spc="-275" dirty="0">
                <a:latin typeface="Verdana"/>
                <a:cs typeface="Verdana"/>
              </a:rPr>
              <a:t>Project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290" dirty="0">
                <a:latin typeface="Verdana"/>
                <a:cs typeface="Verdana"/>
              </a:rPr>
              <a:t>bootstrap</a:t>
            </a:r>
            <a:endParaRPr sz="24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10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180" dirty="0">
                <a:latin typeface="Verdana"/>
                <a:cs typeface="Verdana"/>
              </a:rPr>
              <a:t>Initialize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350" dirty="0">
                <a:latin typeface="Verdana"/>
                <a:cs typeface="Verdana"/>
              </a:rPr>
              <a:t> </a:t>
            </a:r>
            <a:r>
              <a:rPr sz="2000" b="1" spc="-305" dirty="0">
                <a:latin typeface="Verdana"/>
                <a:cs typeface="Verdana"/>
              </a:rPr>
              <a:t>ModelManager</a:t>
            </a:r>
            <a:endParaRPr sz="20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55" dirty="0">
                <a:latin typeface="Verdana"/>
                <a:cs typeface="Verdana"/>
              </a:rPr>
              <a:t>Meta</a:t>
            </a:r>
            <a:r>
              <a:rPr sz="1800" spc="-245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properties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spc="-185" dirty="0">
                <a:latin typeface="Verdana"/>
                <a:cs typeface="Verdana"/>
              </a:rPr>
              <a:t>URL </a:t>
            </a:r>
            <a:r>
              <a:rPr sz="1800" spc="-165" dirty="0">
                <a:latin typeface="Verdana"/>
                <a:cs typeface="Verdana"/>
              </a:rPr>
              <a:t>of </a:t>
            </a:r>
            <a:r>
              <a:rPr sz="1800" spc="-190" dirty="0">
                <a:latin typeface="Verdana"/>
                <a:cs typeface="Verdana"/>
              </a:rPr>
              <a:t>the </a:t>
            </a:r>
            <a:r>
              <a:rPr sz="1800" spc="-160" dirty="0">
                <a:latin typeface="Verdana"/>
                <a:cs typeface="Verdana"/>
              </a:rPr>
              <a:t>root</a:t>
            </a:r>
            <a:r>
              <a:rPr sz="1800" spc="-37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model</a:t>
            </a:r>
            <a:endParaRPr sz="1800">
              <a:latin typeface="Verdana"/>
              <a:cs typeface="Verdana"/>
            </a:endParaRPr>
          </a:p>
          <a:p>
            <a:pPr marL="754380" lvl="2" indent="-200025">
              <a:lnSpc>
                <a:spcPct val="100000"/>
              </a:lnSpc>
              <a:spcBef>
                <a:spcPts val="695"/>
              </a:spcBef>
              <a:buClr>
                <a:srgbClr val="7E7E7E"/>
              </a:buClr>
              <a:buSzPct val="69444"/>
              <a:buFont typeface="Wingdings"/>
              <a:buChar char=""/>
              <a:tabLst>
                <a:tab pos="755015" algn="l"/>
              </a:tabLst>
            </a:pPr>
            <a:r>
              <a:rPr sz="1800" b="1" spc="-245" dirty="0">
                <a:latin typeface="Verdana"/>
                <a:cs typeface="Verdana"/>
              </a:rPr>
              <a:t>ModelClient</a:t>
            </a:r>
            <a:endParaRPr sz="1800">
              <a:latin typeface="Verdana"/>
              <a:cs typeface="Verdana"/>
            </a:endParaRPr>
          </a:p>
          <a:p>
            <a:pPr marL="554990" lvl="1" indent="-276225">
              <a:lnSpc>
                <a:spcPct val="100000"/>
              </a:lnSpc>
              <a:spcBef>
                <a:spcPts val="705"/>
              </a:spcBef>
              <a:buClr>
                <a:srgbClr val="7E7E7E"/>
              </a:buClr>
              <a:buSzPct val="70000"/>
              <a:buFont typeface="Wingdings"/>
              <a:buChar char=""/>
              <a:tabLst>
                <a:tab pos="554990" algn="l"/>
                <a:tab pos="555625" algn="l"/>
              </a:tabLst>
            </a:pPr>
            <a:r>
              <a:rPr sz="2000" spc="-225" dirty="0">
                <a:latin typeface="Verdana"/>
                <a:cs typeface="Verdana"/>
              </a:rPr>
              <a:t>Instantiate </a:t>
            </a:r>
            <a:r>
              <a:rPr sz="2000" spc="-204" dirty="0">
                <a:latin typeface="Verdana"/>
                <a:cs typeface="Verdana"/>
              </a:rPr>
              <a:t>the</a:t>
            </a:r>
            <a:r>
              <a:rPr sz="2000" spc="-265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components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77188" y="4991966"/>
            <a:ext cx="1482725" cy="1332865"/>
            <a:chOff x="10577188" y="4991966"/>
            <a:chExt cx="1482725" cy="1332865"/>
          </a:xfrm>
        </p:grpSpPr>
        <p:sp>
          <p:nvSpPr>
            <p:cNvPr id="10" name="object 10"/>
            <p:cNvSpPr/>
            <p:nvPr/>
          </p:nvSpPr>
          <p:spPr>
            <a:xfrm>
              <a:off x="11077955" y="5341620"/>
              <a:ext cx="981455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188" y="4991966"/>
              <a:ext cx="736600" cy="661035"/>
            </a:xfrm>
            <a:custGeom>
              <a:avLst/>
              <a:gdLst/>
              <a:ahLst/>
              <a:cxnLst/>
              <a:rect l="l" t="t" r="r" b="b"/>
              <a:pathLst>
                <a:path w="736600" h="661035">
                  <a:moveTo>
                    <a:pt x="513316" y="660581"/>
                  </a:moveTo>
                  <a:lnTo>
                    <a:pt x="469101" y="654658"/>
                  </a:lnTo>
                  <a:lnTo>
                    <a:pt x="421218" y="632968"/>
                  </a:lnTo>
                  <a:lnTo>
                    <a:pt x="371633" y="596906"/>
                  </a:lnTo>
                  <a:lnTo>
                    <a:pt x="320305" y="633837"/>
                  </a:lnTo>
                  <a:lnTo>
                    <a:pt x="270162" y="655050"/>
                  </a:lnTo>
                  <a:lnTo>
                    <a:pt x="223757" y="659916"/>
                  </a:lnTo>
                  <a:lnTo>
                    <a:pt x="183645" y="647811"/>
                  </a:lnTo>
                  <a:lnTo>
                    <a:pt x="154635" y="620050"/>
                  </a:lnTo>
                  <a:lnTo>
                    <a:pt x="137774" y="578840"/>
                  </a:lnTo>
                  <a:lnTo>
                    <a:pt x="132901" y="526581"/>
                  </a:lnTo>
                  <a:lnTo>
                    <a:pt x="139856" y="465672"/>
                  </a:lnTo>
                  <a:lnTo>
                    <a:pt x="81902" y="439821"/>
                  </a:lnTo>
                  <a:lnTo>
                    <a:pt x="37837" y="407264"/>
                  </a:lnTo>
                  <a:lnTo>
                    <a:pt x="9818" y="369775"/>
                  </a:lnTo>
                  <a:lnTo>
                    <a:pt x="0" y="329129"/>
                  </a:lnTo>
                  <a:lnTo>
                    <a:pt x="10224" y="289962"/>
                  </a:lnTo>
                  <a:lnTo>
                    <a:pt x="38920" y="254290"/>
                  </a:lnTo>
                  <a:lnTo>
                    <a:pt x="83120" y="223346"/>
                  </a:lnTo>
                  <a:lnTo>
                    <a:pt x="139856" y="198363"/>
                  </a:lnTo>
                  <a:lnTo>
                    <a:pt x="132774" y="136336"/>
                  </a:lnTo>
                  <a:lnTo>
                    <a:pt x="137434" y="83151"/>
                  </a:lnTo>
                  <a:lnTo>
                    <a:pt x="154120" y="41280"/>
                  </a:lnTo>
                  <a:lnTo>
                    <a:pt x="183115" y="13191"/>
                  </a:lnTo>
                  <a:lnTo>
                    <a:pt x="222886" y="837"/>
                  </a:lnTo>
                  <a:lnTo>
                    <a:pt x="268115" y="5788"/>
                  </a:lnTo>
                  <a:lnTo>
                    <a:pt x="317344" y="27670"/>
                  </a:lnTo>
                  <a:lnTo>
                    <a:pt x="369113" y="66109"/>
                  </a:lnTo>
                  <a:lnTo>
                    <a:pt x="419387" y="29005"/>
                  </a:lnTo>
                  <a:lnTo>
                    <a:pt x="467854" y="6475"/>
                  </a:lnTo>
                  <a:lnTo>
                    <a:pt x="512512" y="0"/>
                  </a:lnTo>
                  <a:lnTo>
                    <a:pt x="551361" y="11056"/>
                  </a:lnTo>
                  <a:lnTo>
                    <a:pt x="581775" y="39297"/>
                  </a:lnTo>
                  <a:lnTo>
                    <a:pt x="599699" y="80954"/>
                  </a:lnTo>
                  <a:lnTo>
                    <a:pt x="604929" y="134641"/>
                  </a:lnTo>
                  <a:lnTo>
                    <a:pt x="597264" y="198972"/>
                  </a:lnTo>
                  <a:lnTo>
                    <a:pt x="654569" y="223928"/>
                  </a:lnTo>
                  <a:lnTo>
                    <a:pt x="698325" y="254600"/>
                  </a:lnTo>
                  <a:lnTo>
                    <a:pt x="726252" y="289997"/>
                  </a:lnTo>
                  <a:lnTo>
                    <a:pt x="736068" y="329129"/>
                  </a:lnTo>
                  <a:lnTo>
                    <a:pt x="726885" y="369008"/>
                  </a:lnTo>
                  <a:lnTo>
                    <a:pt x="699997" y="404114"/>
                  </a:lnTo>
                  <a:lnTo>
                    <a:pt x="656397" y="434191"/>
                  </a:lnTo>
                  <a:lnTo>
                    <a:pt x="597076" y="458987"/>
                  </a:lnTo>
                  <a:lnTo>
                    <a:pt x="604191" y="522194"/>
                  </a:lnTo>
                  <a:lnTo>
                    <a:pt x="599113" y="576955"/>
                  </a:lnTo>
                  <a:lnTo>
                    <a:pt x="581722" y="620319"/>
                  </a:lnTo>
                  <a:lnTo>
                    <a:pt x="551896" y="649336"/>
                  </a:lnTo>
                  <a:lnTo>
                    <a:pt x="513316" y="660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130" y="5031515"/>
              <a:ext cx="654050" cy="581025"/>
            </a:xfrm>
            <a:custGeom>
              <a:avLst/>
              <a:gdLst/>
              <a:ahLst/>
              <a:cxnLst/>
              <a:rect l="l" t="t" r="r" b="b"/>
              <a:pathLst>
                <a:path w="654050" h="581025">
                  <a:moveTo>
                    <a:pt x="461030" y="580783"/>
                  </a:moveTo>
                  <a:lnTo>
                    <a:pt x="386946" y="556107"/>
                  </a:lnTo>
                  <a:lnTo>
                    <a:pt x="345723" y="525801"/>
                  </a:lnTo>
                  <a:lnTo>
                    <a:pt x="328052" y="509700"/>
                  </a:lnTo>
                  <a:lnTo>
                    <a:pt x="323496" y="514100"/>
                  </a:lnTo>
                  <a:lnTo>
                    <a:pt x="271501" y="554131"/>
                  </a:lnTo>
                  <a:lnTo>
                    <a:pt x="230387" y="573925"/>
                  </a:lnTo>
                  <a:lnTo>
                    <a:pt x="193447" y="580542"/>
                  </a:lnTo>
                  <a:lnTo>
                    <a:pt x="163058" y="572886"/>
                  </a:lnTo>
                  <a:lnTo>
                    <a:pt x="141960" y="551526"/>
                  </a:lnTo>
                  <a:lnTo>
                    <a:pt x="129697" y="518223"/>
                  </a:lnTo>
                  <a:lnTo>
                    <a:pt x="126369" y="475108"/>
                  </a:lnTo>
                  <a:lnTo>
                    <a:pt x="132074" y="424310"/>
                  </a:lnTo>
                  <a:lnTo>
                    <a:pt x="133567" y="416495"/>
                  </a:lnTo>
                  <a:lnTo>
                    <a:pt x="135280" y="408723"/>
                  </a:lnTo>
                  <a:lnTo>
                    <a:pt x="137209" y="401004"/>
                  </a:lnTo>
                  <a:lnTo>
                    <a:pt x="131273" y="399311"/>
                  </a:lnTo>
                  <a:lnTo>
                    <a:pt x="70444" y="374290"/>
                  </a:lnTo>
                  <a:lnTo>
                    <a:pt x="32733" y="348612"/>
                  </a:lnTo>
                  <a:lnTo>
                    <a:pt x="0" y="289846"/>
                  </a:lnTo>
                  <a:lnTo>
                    <a:pt x="7987" y="260924"/>
                  </a:lnTo>
                  <a:lnTo>
                    <a:pt x="66489" y="209259"/>
                  </a:lnTo>
                  <a:lnTo>
                    <a:pt x="113405" y="188817"/>
                  </a:lnTo>
                  <a:lnTo>
                    <a:pt x="137600" y="181219"/>
                  </a:lnTo>
                  <a:lnTo>
                    <a:pt x="135806" y="174054"/>
                  </a:lnTo>
                  <a:lnTo>
                    <a:pt x="134195" y="166843"/>
                  </a:lnTo>
                  <a:lnTo>
                    <a:pt x="132768" y="159597"/>
                  </a:lnTo>
                  <a:lnTo>
                    <a:pt x="126587" y="107845"/>
                  </a:lnTo>
                  <a:lnTo>
                    <a:pt x="129524" y="63863"/>
                  </a:lnTo>
                  <a:lnTo>
                    <a:pt x="141538" y="29909"/>
                  </a:lnTo>
                  <a:lnTo>
                    <a:pt x="162587" y="8241"/>
                  </a:lnTo>
                  <a:lnTo>
                    <a:pt x="193295" y="632"/>
                  </a:lnTo>
                  <a:lnTo>
                    <a:pt x="230639" y="7841"/>
                  </a:lnTo>
                  <a:lnTo>
                    <a:pt x="272390" y="28715"/>
                  </a:lnTo>
                  <a:lnTo>
                    <a:pt x="316318" y="62101"/>
                  </a:lnTo>
                  <a:lnTo>
                    <a:pt x="327150" y="72092"/>
                  </a:lnTo>
                  <a:lnTo>
                    <a:pt x="332450" y="66984"/>
                  </a:lnTo>
                  <a:lnTo>
                    <a:pt x="385237" y="25985"/>
                  </a:lnTo>
                  <a:lnTo>
                    <a:pt x="424860" y="6562"/>
                  </a:lnTo>
                  <a:lnTo>
                    <a:pt x="460316" y="0"/>
                  </a:lnTo>
                  <a:lnTo>
                    <a:pt x="489624" y="7389"/>
                  </a:lnTo>
                  <a:lnTo>
                    <a:pt x="511564" y="30154"/>
                  </a:lnTo>
                  <a:lnTo>
                    <a:pt x="523961" y="66062"/>
                  </a:lnTo>
                  <a:lnTo>
                    <a:pt x="526702" y="112610"/>
                  </a:lnTo>
                  <a:lnTo>
                    <a:pt x="519677" y="167291"/>
                  </a:lnTo>
                  <a:lnTo>
                    <a:pt x="518681" y="172087"/>
                  </a:lnTo>
                  <a:lnTo>
                    <a:pt x="517596" y="176865"/>
                  </a:lnTo>
                  <a:lnTo>
                    <a:pt x="516425" y="181623"/>
                  </a:lnTo>
                  <a:lnTo>
                    <a:pt x="523495" y="183654"/>
                  </a:lnTo>
                  <a:lnTo>
                    <a:pt x="585413" y="208831"/>
                  </a:lnTo>
                  <a:lnTo>
                    <a:pt x="622056" y="233405"/>
                  </a:lnTo>
                  <a:lnTo>
                    <a:pt x="653692" y="289846"/>
                  </a:lnTo>
                  <a:lnTo>
                    <a:pt x="644903" y="320199"/>
                  </a:lnTo>
                  <a:lnTo>
                    <a:pt x="580939" y="374485"/>
                  </a:lnTo>
                  <a:lnTo>
                    <a:pt x="529996" y="395723"/>
                  </a:lnTo>
                  <a:lnTo>
                    <a:pt x="517839" y="399513"/>
                  </a:lnTo>
                  <a:lnTo>
                    <a:pt x="519315" y="405441"/>
                  </a:lnTo>
                  <a:lnTo>
                    <a:pt x="520631" y="411263"/>
                  </a:lnTo>
                  <a:lnTo>
                    <a:pt x="521760" y="416963"/>
                  </a:lnTo>
                  <a:lnTo>
                    <a:pt x="527985" y="470007"/>
                  </a:lnTo>
                  <a:lnTo>
                    <a:pt x="524626" y="515463"/>
                  </a:lnTo>
                  <a:lnTo>
                    <a:pt x="511918" y="550727"/>
                  </a:lnTo>
                  <a:lnTo>
                    <a:pt x="490098" y="573195"/>
                  </a:lnTo>
                  <a:lnTo>
                    <a:pt x="461030" y="580783"/>
                  </a:lnTo>
                  <a:close/>
                </a:path>
              </a:pathLst>
            </a:custGeom>
            <a:solidFill>
              <a:srgbClr val="52C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47050" y="5059463"/>
              <a:ext cx="598170" cy="525145"/>
            </a:xfrm>
            <a:custGeom>
              <a:avLst/>
              <a:gdLst/>
              <a:ahLst/>
              <a:cxnLst/>
              <a:rect l="l" t="t" r="r" b="b"/>
              <a:pathLst>
                <a:path w="598170" h="525145">
                  <a:moveTo>
                    <a:pt x="390143" y="209948"/>
                  </a:moveTo>
                  <a:lnTo>
                    <a:pt x="207706" y="209948"/>
                  </a:lnTo>
                  <a:lnTo>
                    <a:pt x="215327" y="197032"/>
                  </a:lnTo>
                  <a:lnTo>
                    <a:pt x="239402" y="159558"/>
                  </a:lnTo>
                  <a:lnTo>
                    <a:pt x="283858" y="157464"/>
                  </a:lnTo>
                  <a:lnTo>
                    <a:pt x="298925" y="157321"/>
                  </a:lnTo>
                  <a:lnTo>
                    <a:pt x="314049" y="157466"/>
                  </a:lnTo>
                  <a:lnTo>
                    <a:pt x="358559" y="159575"/>
                  </a:lnTo>
                  <a:lnTo>
                    <a:pt x="382570" y="197126"/>
                  </a:lnTo>
                  <a:lnTo>
                    <a:pt x="390143" y="209948"/>
                  </a:lnTo>
                  <a:close/>
                </a:path>
                <a:path w="598170" h="525145">
                  <a:moveTo>
                    <a:pt x="165057" y="229772"/>
                  </a:moveTo>
                  <a:lnTo>
                    <a:pt x="159179" y="215391"/>
                  </a:lnTo>
                  <a:lnTo>
                    <a:pt x="153752" y="201164"/>
                  </a:lnTo>
                  <a:lnTo>
                    <a:pt x="148784" y="187119"/>
                  </a:lnTo>
                  <a:lnTo>
                    <a:pt x="144285" y="173286"/>
                  </a:lnTo>
                  <a:lnTo>
                    <a:pt x="158500" y="170303"/>
                  </a:lnTo>
                  <a:lnTo>
                    <a:pt x="173140" y="167612"/>
                  </a:lnTo>
                  <a:lnTo>
                    <a:pt x="188169" y="165218"/>
                  </a:lnTo>
                  <a:lnTo>
                    <a:pt x="203549" y="163126"/>
                  </a:lnTo>
                  <a:lnTo>
                    <a:pt x="197981" y="171928"/>
                  </a:lnTo>
                  <a:lnTo>
                    <a:pt x="193336" y="179453"/>
                  </a:lnTo>
                  <a:lnTo>
                    <a:pt x="174086" y="212786"/>
                  </a:lnTo>
                  <a:lnTo>
                    <a:pt x="169522" y="221253"/>
                  </a:lnTo>
                  <a:lnTo>
                    <a:pt x="165057" y="229772"/>
                  </a:lnTo>
                  <a:close/>
                </a:path>
                <a:path w="598170" h="525145">
                  <a:moveTo>
                    <a:pt x="433028" y="229793"/>
                  </a:moveTo>
                  <a:lnTo>
                    <a:pt x="414223" y="195823"/>
                  </a:lnTo>
                  <a:lnTo>
                    <a:pt x="394346" y="163178"/>
                  </a:lnTo>
                  <a:lnTo>
                    <a:pt x="409820" y="165310"/>
                  </a:lnTo>
                  <a:lnTo>
                    <a:pt x="424933" y="167761"/>
                  </a:lnTo>
                  <a:lnTo>
                    <a:pt x="439654" y="170520"/>
                  </a:lnTo>
                  <a:lnTo>
                    <a:pt x="453950" y="173581"/>
                  </a:lnTo>
                  <a:lnTo>
                    <a:pt x="449306" y="187705"/>
                  </a:lnTo>
                  <a:lnTo>
                    <a:pt x="444477" y="201200"/>
                  </a:lnTo>
                  <a:lnTo>
                    <a:pt x="438993" y="215392"/>
                  </a:lnTo>
                  <a:lnTo>
                    <a:pt x="433028" y="229793"/>
                  </a:lnTo>
                  <a:close/>
                </a:path>
                <a:path w="598170" h="525145">
                  <a:moveTo>
                    <a:pt x="116779" y="346194"/>
                  </a:moveTo>
                  <a:lnTo>
                    <a:pt x="77819" y="332410"/>
                  </a:lnTo>
                  <a:lnTo>
                    <a:pt x="39442" y="312002"/>
                  </a:lnTo>
                  <a:lnTo>
                    <a:pt x="6120" y="280290"/>
                  </a:lnTo>
                  <a:lnTo>
                    <a:pt x="0" y="261898"/>
                  </a:lnTo>
                  <a:lnTo>
                    <a:pt x="6469" y="243098"/>
                  </a:lnTo>
                  <a:lnTo>
                    <a:pt x="54913" y="204225"/>
                  </a:lnTo>
                  <a:lnTo>
                    <a:pt x="94676" y="187203"/>
                  </a:lnTo>
                  <a:lnTo>
                    <a:pt x="117175" y="180133"/>
                  </a:lnTo>
                  <a:lnTo>
                    <a:pt x="123792" y="200295"/>
                  </a:lnTo>
                  <a:lnTo>
                    <a:pt x="131318" y="220784"/>
                  </a:lnTo>
                  <a:lnTo>
                    <a:pt x="139745" y="241580"/>
                  </a:lnTo>
                  <a:lnTo>
                    <a:pt x="149036" y="262577"/>
                  </a:lnTo>
                  <a:lnTo>
                    <a:pt x="139623" y="283890"/>
                  </a:lnTo>
                  <a:lnTo>
                    <a:pt x="131085" y="304997"/>
                  </a:lnTo>
                  <a:lnTo>
                    <a:pt x="123458" y="325797"/>
                  </a:lnTo>
                  <a:lnTo>
                    <a:pt x="116779" y="346194"/>
                  </a:lnTo>
                  <a:close/>
                </a:path>
                <a:path w="598170" h="525145">
                  <a:moveTo>
                    <a:pt x="482310" y="344735"/>
                  </a:moveTo>
                  <a:lnTo>
                    <a:pt x="475475" y="324573"/>
                  </a:lnTo>
                  <a:lnTo>
                    <a:pt x="467780" y="304352"/>
                  </a:lnTo>
                  <a:lnTo>
                    <a:pt x="458980" y="283402"/>
                  </a:lnTo>
                  <a:lnTo>
                    <a:pt x="449271" y="262173"/>
                  </a:lnTo>
                  <a:lnTo>
                    <a:pt x="449271" y="261898"/>
                  </a:lnTo>
                  <a:lnTo>
                    <a:pt x="458549" y="241123"/>
                  </a:lnTo>
                  <a:lnTo>
                    <a:pt x="466989" y="220516"/>
                  </a:lnTo>
                  <a:lnTo>
                    <a:pt x="474500" y="200274"/>
                  </a:lnTo>
                  <a:lnTo>
                    <a:pt x="481023" y="180543"/>
                  </a:lnTo>
                  <a:lnTo>
                    <a:pt x="487709" y="182479"/>
                  </a:lnTo>
                  <a:lnTo>
                    <a:pt x="541193" y="203863"/>
                  </a:lnTo>
                  <a:lnTo>
                    <a:pt x="591144" y="243098"/>
                  </a:lnTo>
                  <a:lnTo>
                    <a:pt x="597846" y="261898"/>
                  </a:lnTo>
                  <a:lnTo>
                    <a:pt x="590608" y="281941"/>
                  </a:lnTo>
                  <a:lnTo>
                    <a:pt x="536925" y="323415"/>
                  </a:lnTo>
                  <a:lnTo>
                    <a:pt x="493292" y="341306"/>
                  </a:lnTo>
                  <a:lnTo>
                    <a:pt x="486048" y="343629"/>
                  </a:lnTo>
                  <a:lnTo>
                    <a:pt x="482310" y="344735"/>
                  </a:lnTo>
                  <a:close/>
                </a:path>
                <a:path w="598170" h="525145">
                  <a:moveTo>
                    <a:pt x="298923" y="367639"/>
                  </a:moveTo>
                  <a:lnTo>
                    <a:pt x="254164" y="366585"/>
                  </a:lnTo>
                  <a:lnTo>
                    <a:pt x="223285" y="340771"/>
                  </a:lnTo>
                  <a:lnTo>
                    <a:pt x="200321" y="301991"/>
                  </a:lnTo>
                  <a:lnTo>
                    <a:pt x="179901" y="262569"/>
                  </a:lnTo>
                  <a:lnTo>
                    <a:pt x="186480" y="249218"/>
                  </a:lnTo>
                  <a:lnTo>
                    <a:pt x="193308" y="235994"/>
                  </a:lnTo>
                  <a:lnTo>
                    <a:pt x="200488" y="222716"/>
                  </a:lnTo>
                  <a:lnTo>
                    <a:pt x="207706" y="209942"/>
                  </a:lnTo>
                  <a:lnTo>
                    <a:pt x="390143" y="209948"/>
                  </a:lnTo>
                  <a:lnTo>
                    <a:pt x="397776" y="223365"/>
                  </a:lnTo>
                  <a:lnTo>
                    <a:pt x="404699" y="235994"/>
                  </a:lnTo>
                  <a:lnTo>
                    <a:pt x="411512" y="248908"/>
                  </a:lnTo>
                  <a:lnTo>
                    <a:pt x="418236" y="262173"/>
                  </a:lnTo>
                  <a:lnTo>
                    <a:pt x="411569" y="275568"/>
                  </a:lnTo>
                  <a:lnTo>
                    <a:pt x="390055" y="315166"/>
                  </a:lnTo>
                  <a:lnTo>
                    <a:pt x="366932" y="353102"/>
                  </a:lnTo>
                  <a:lnTo>
                    <a:pt x="329240" y="367110"/>
                  </a:lnTo>
                  <a:lnTo>
                    <a:pt x="314165" y="367506"/>
                  </a:lnTo>
                  <a:lnTo>
                    <a:pt x="298923" y="367639"/>
                  </a:lnTo>
                  <a:close/>
                </a:path>
                <a:path w="598170" h="525145">
                  <a:moveTo>
                    <a:pt x="394267" y="362162"/>
                  </a:moveTo>
                  <a:lnTo>
                    <a:pt x="414968" y="327835"/>
                  </a:lnTo>
                  <a:lnTo>
                    <a:pt x="433294" y="294356"/>
                  </a:lnTo>
                  <a:lnTo>
                    <a:pt x="439587" y="309146"/>
                  </a:lnTo>
                  <a:lnTo>
                    <a:pt x="445353" y="323666"/>
                  </a:lnTo>
                  <a:lnTo>
                    <a:pt x="450577" y="337887"/>
                  </a:lnTo>
                  <a:lnTo>
                    <a:pt x="455246" y="351782"/>
                  </a:lnTo>
                  <a:lnTo>
                    <a:pt x="440754" y="354862"/>
                  </a:lnTo>
                  <a:lnTo>
                    <a:pt x="425734" y="357623"/>
                  </a:lnTo>
                  <a:lnTo>
                    <a:pt x="410226" y="360058"/>
                  </a:lnTo>
                  <a:lnTo>
                    <a:pt x="394267" y="362162"/>
                  </a:lnTo>
                  <a:close/>
                </a:path>
                <a:path w="598170" h="525145">
                  <a:moveTo>
                    <a:pt x="204145" y="362662"/>
                  </a:moveTo>
                  <a:lnTo>
                    <a:pt x="188322" y="360714"/>
                  </a:lnTo>
                  <a:lnTo>
                    <a:pt x="172987" y="358450"/>
                  </a:lnTo>
                  <a:lnTo>
                    <a:pt x="158169" y="355875"/>
                  </a:lnTo>
                  <a:lnTo>
                    <a:pt x="143901" y="352989"/>
                  </a:lnTo>
                  <a:lnTo>
                    <a:pt x="148478" y="338900"/>
                  </a:lnTo>
                  <a:lnTo>
                    <a:pt x="153545" y="324573"/>
                  </a:lnTo>
                  <a:lnTo>
                    <a:pt x="159086" y="310047"/>
                  </a:lnTo>
                  <a:lnTo>
                    <a:pt x="165089" y="295359"/>
                  </a:lnTo>
                  <a:lnTo>
                    <a:pt x="169572" y="303885"/>
                  </a:lnTo>
                  <a:lnTo>
                    <a:pt x="174156" y="312356"/>
                  </a:lnTo>
                  <a:lnTo>
                    <a:pt x="193789" y="346194"/>
                  </a:lnTo>
                  <a:lnTo>
                    <a:pt x="198864" y="354373"/>
                  </a:lnTo>
                  <a:lnTo>
                    <a:pt x="204145" y="362662"/>
                  </a:lnTo>
                  <a:close/>
                </a:path>
                <a:path w="598170" h="525145">
                  <a:moveTo>
                    <a:pt x="428645" y="524941"/>
                  </a:moveTo>
                  <a:lnTo>
                    <a:pt x="370686" y="502550"/>
                  </a:lnTo>
                  <a:lnTo>
                    <a:pt x="336014" y="476714"/>
                  </a:lnTo>
                  <a:lnTo>
                    <a:pt x="319576" y="461749"/>
                  </a:lnTo>
                  <a:lnTo>
                    <a:pt x="333443" y="445982"/>
                  </a:lnTo>
                  <a:lnTo>
                    <a:pt x="347223" y="429099"/>
                  </a:lnTo>
                  <a:lnTo>
                    <a:pt x="360819" y="411252"/>
                  </a:lnTo>
                  <a:lnTo>
                    <a:pt x="374369" y="392268"/>
                  </a:lnTo>
                  <a:lnTo>
                    <a:pt x="397728" y="389837"/>
                  </a:lnTo>
                  <a:lnTo>
                    <a:pt x="420335" y="386748"/>
                  </a:lnTo>
                  <a:lnTo>
                    <a:pt x="442092" y="383013"/>
                  </a:lnTo>
                  <a:lnTo>
                    <a:pt x="462904" y="378641"/>
                  </a:lnTo>
                  <a:lnTo>
                    <a:pt x="464235" y="384014"/>
                  </a:lnTo>
                  <a:lnTo>
                    <a:pt x="465421" y="389281"/>
                  </a:lnTo>
                  <a:lnTo>
                    <a:pt x="466415" y="394296"/>
                  </a:lnTo>
                  <a:lnTo>
                    <a:pt x="470302" y="418535"/>
                  </a:lnTo>
                  <a:lnTo>
                    <a:pt x="472091" y="441139"/>
                  </a:lnTo>
                  <a:lnTo>
                    <a:pt x="471841" y="461928"/>
                  </a:lnTo>
                  <a:lnTo>
                    <a:pt x="461053" y="506611"/>
                  </a:lnTo>
                  <a:lnTo>
                    <a:pt x="448182" y="521113"/>
                  </a:lnTo>
                  <a:lnTo>
                    <a:pt x="428645" y="524941"/>
                  </a:lnTo>
                  <a:close/>
                </a:path>
                <a:path w="598170" h="525145">
                  <a:moveTo>
                    <a:pt x="168096" y="524671"/>
                  </a:moveTo>
                  <a:lnTo>
                    <a:pt x="128221" y="479777"/>
                  </a:lnTo>
                  <a:lnTo>
                    <a:pt x="126490" y="444462"/>
                  </a:lnTo>
                  <a:lnTo>
                    <a:pt x="131588" y="401562"/>
                  </a:lnTo>
                  <a:lnTo>
                    <a:pt x="132980" y="394296"/>
                  </a:lnTo>
                  <a:lnTo>
                    <a:pt x="134651" y="386748"/>
                  </a:lnTo>
                  <a:lnTo>
                    <a:pt x="136361" y="379889"/>
                  </a:lnTo>
                  <a:lnTo>
                    <a:pt x="156976" y="384014"/>
                  </a:lnTo>
                  <a:lnTo>
                    <a:pt x="178569" y="387512"/>
                  </a:lnTo>
                  <a:lnTo>
                    <a:pt x="201090" y="390383"/>
                  </a:lnTo>
                  <a:lnTo>
                    <a:pt x="224454" y="392624"/>
                  </a:lnTo>
                  <a:lnTo>
                    <a:pt x="238166" y="411286"/>
                  </a:lnTo>
                  <a:lnTo>
                    <a:pt x="252221" y="429204"/>
                  </a:lnTo>
                  <a:lnTo>
                    <a:pt x="266357" y="446057"/>
                  </a:lnTo>
                  <a:lnTo>
                    <a:pt x="280470" y="461749"/>
                  </a:lnTo>
                  <a:lnTo>
                    <a:pt x="280492" y="461928"/>
                  </a:lnTo>
                  <a:lnTo>
                    <a:pt x="249128" y="488686"/>
                  </a:lnTo>
                  <a:lnTo>
                    <a:pt x="212252" y="511688"/>
                  </a:lnTo>
                  <a:lnTo>
                    <a:pt x="180642" y="523104"/>
                  </a:lnTo>
                  <a:lnTo>
                    <a:pt x="168096" y="524671"/>
                  </a:lnTo>
                  <a:close/>
                </a:path>
                <a:path w="598170" h="525145">
                  <a:moveTo>
                    <a:pt x="337723" y="395524"/>
                  </a:moveTo>
                  <a:lnTo>
                    <a:pt x="298923" y="395524"/>
                  </a:lnTo>
                  <a:lnTo>
                    <a:pt x="308887" y="395469"/>
                  </a:lnTo>
                  <a:lnTo>
                    <a:pt x="318789" y="395303"/>
                  </a:lnTo>
                  <a:lnTo>
                    <a:pt x="328622" y="395029"/>
                  </a:lnTo>
                  <a:lnTo>
                    <a:pt x="338383" y="394649"/>
                  </a:lnTo>
                  <a:lnTo>
                    <a:pt x="337723" y="395524"/>
                  </a:lnTo>
                  <a:close/>
                </a:path>
                <a:path w="598170" h="525145">
                  <a:moveTo>
                    <a:pt x="300007" y="441789"/>
                  </a:moveTo>
                  <a:lnTo>
                    <a:pt x="290092" y="430813"/>
                  </a:lnTo>
                  <a:lnTo>
                    <a:pt x="280214" y="419301"/>
                  </a:lnTo>
                  <a:lnTo>
                    <a:pt x="270401" y="407281"/>
                  </a:lnTo>
                  <a:lnTo>
                    <a:pt x="260677" y="394785"/>
                  </a:lnTo>
                  <a:lnTo>
                    <a:pt x="279629" y="395339"/>
                  </a:lnTo>
                  <a:lnTo>
                    <a:pt x="337723" y="395524"/>
                  </a:lnTo>
                  <a:lnTo>
                    <a:pt x="328816" y="407325"/>
                  </a:lnTo>
                  <a:lnTo>
                    <a:pt x="319219" y="419423"/>
                  </a:lnTo>
                  <a:lnTo>
                    <a:pt x="309611" y="430918"/>
                  </a:lnTo>
                  <a:lnTo>
                    <a:pt x="300007" y="441789"/>
                  </a:lnTo>
                  <a:close/>
                </a:path>
                <a:path w="598170" h="525145">
                  <a:moveTo>
                    <a:pt x="461463" y="146693"/>
                  </a:moveTo>
                  <a:lnTo>
                    <a:pt x="440702" y="142308"/>
                  </a:lnTo>
                  <a:lnTo>
                    <a:pt x="419155" y="138538"/>
                  </a:lnTo>
                  <a:lnTo>
                    <a:pt x="396911" y="135398"/>
                  </a:lnTo>
                  <a:lnTo>
                    <a:pt x="374060" y="132903"/>
                  </a:lnTo>
                  <a:lnTo>
                    <a:pt x="360475" y="114194"/>
                  </a:lnTo>
                  <a:lnTo>
                    <a:pt x="346702" y="96429"/>
                  </a:lnTo>
                  <a:lnTo>
                    <a:pt x="332793" y="79684"/>
                  </a:lnTo>
                  <a:lnTo>
                    <a:pt x="318803" y="64035"/>
                  </a:lnTo>
                  <a:lnTo>
                    <a:pt x="323698" y="59323"/>
                  </a:lnTo>
                  <a:lnTo>
                    <a:pt x="369105" y="23615"/>
                  </a:lnTo>
                  <a:lnTo>
                    <a:pt x="428070" y="0"/>
                  </a:lnTo>
                  <a:lnTo>
                    <a:pt x="447753" y="3600"/>
                  </a:lnTo>
                  <a:lnTo>
                    <a:pt x="461523" y="19874"/>
                  </a:lnTo>
                  <a:lnTo>
                    <a:pt x="469444" y="48384"/>
                  </a:lnTo>
                  <a:lnTo>
                    <a:pt x="470682" y="87031"/>
                  </a:lnTo>
                  <a:lnTo>
                    <a:pt x="464403" y="133715"/>
                  </a:lnTo>
                  <a:lnTo>
                    <a:pt x="463391" y="138538"/>
                  </a:lnTo>
                  <a:lnTo>
                    <a:pt x="462522" y="142385"/>
                  </a:lnTo>
                  <a:lnTo>
                    <a:pt x="461463" y="146693"/>
                  </a:lnTo>
                  <a:close/>
                </a:path>
                <a:path w="598170" h="525145">
                  <a:moveTo>
                    <a:pt x="136743" y="146404"/>
                  </a:moveTo>
                  <a:lnTo>
                    <a:pt x="126932" y="83978"/>
                  </a:lnTo>
                  <a:lnTo>
                    <a:pt x="126851" y="79684"/>
                  </a:lnTo>
                  <a:lnTo>
                    <a:pt x="128145" y="46299"/>
                  </a:lnTo>
                  <a:lnTo>
                    <a:pt x="135701" y="19660"/>
                  </a:lnTo>
                  <a:lnTo>
                    <a:pt x="148654" y="4429"/>
                  </a:lnTo>
                  <a:lnTo>
                    <a:pt x="169650" y="643"/>
                  </a:lnTo>
                  <a:lnTo>
                    <a:pt x="198341" y="8029"/>
                  </a:lnTo>
                  <a:lnTo>
                    <a:pt x="232487" y="26260"/>
                  </a:lnTo>
                  <a:lnTo>
                    <a:pt x="269851" y="55007"/>
                  </a:lnTo>
                  <a:lnTo>
                    <a:pt x="279658" y="64049"/>
                  </a:lnTo>
                  <a:lnTo>
                    <a:pt x="265467" y="79840"/>
                  </a:lnTo>
                  <a:lnTo>
                    <a:pt x="251418" y="96619"/>
                  </a:lnTo>
                  <a:lnTo>
                    <a:pt x="237567" y="114317"/>
                  </a:lnTo>
                  <a:lnTo>
                    <a:pt x="223973" y="132866"/>
                  </a:lnTo>
                  <a:lnTo>
                    <a:pt x="201178" y="135321"/>
                  </a:lnTo>
                  <a:lnTo>
                    <a:pt x="178975" y="138406"/>
                  </a:lnTo>
                  <a:lnTo>
                    <a:pt x="157464" y="142106"/>
                  </a:lnTo>
                  <a:lnTo>
                    <a:pt x="136743" y="146404"/>
                  </a:lnTo>
                  <a:close/>
                </a:path>
                <a:path w="598170" h="525145">
                  <a:moveTo>
                    <a:pt x="260443" y="130335"/>
                  </a:moveTo>
                  <a:lnTo>
                    <a:pt x="270083" y="117944"/>
                  </a:lnTo>
                  <a:lnTo>
                    <a:pt x="279790" y="106060"/>
                  </a:lnTo>
                  <a:lnTo>
                    <a:pt x="289520" y="94728"/>
                  </a:lnTo>
                  <a:lnTo>
                    <a:pt x="299235" y="83978"/>
                  </a:lnTo>
                  <a:lnTo>
                    <a:pt x="308969" y="94816"/>
                  </a:lnTo>
                  <a:lnTo>
                    <a:pt x="318630" y="106171"/>
                  </a:lnTo>
                  <a:lnTo>
                    <a:pt x="328208" y="118018"/>
                  </a:lnTo>
                  <a:lnTo>
                    <a:pt x="336999" y="129438"/>
                  </a:lnTo>
                  <a:lnTo>
                    <a:pt x="299073" y="129438"/>
                  </a:lnTo>
                  <a:lnTo>
                    <a:pt x="279754" y="129660"/>
                  </a:lnTo>
                  <a:lnTo>
                    <a:pt x="260443" y="130335"/>
                  </a:lnTo>
                  <a:close/>
                </a:path>
                <a:path w="598170" h="525145">
                  <a:moveTo>
                    <a:pt x="132251" y="126293"/>
                  </a:moveTo>
                  <a:close/>
                </a:path>
                <a:path w="598170" h="525145">
                  <a:moveTo>
                    <a:pt x="337703" y="130352"/>
                  </a:moveTo>
                  <a:lnTo>
                    <a:pt x="318392" y="129669"/>
                  </a:lnTo>
                  <a:lnTo>
                    <a:pt x="299073" y="129438"/>
                  </a:lnTo>
                  <a:lnTo>
                    <a:pt x="336999" y="129438"/>
                  </a:lnTo>
                  <a:lnTo>
                    <a:pt x="337703" y="130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7585" y="5263070"/>
              <a:ext cx="116744" cy="1165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170" dirty="0"/>
              <a:t>© </a:t>
            </a:r>
            <a:r>
              <a:rPr spc="-130" dirty="0"/>
              <a:t>2018 </a:t>
            </a:r>
            <a:r>
              <a:rPr spc="-85" dirty="0"/>
              <a:t>Adobe. </a:t>
            </a:r>
            <a:r>
              <a:rPr spc="-40" dirty="0"/>
              <a:t>All </a:t>
            </a:r>
            <a:r>
              <a:rPr spc="-85" dirty="0"/>
              <a:t>Rights </a:t>
            </a:r>
            <a:r>
              <a:rPr spc="-95" dirty="0"/>
              <a:t>Reserved. </a:t>
            </a:r>
            <a:r>
              <a:rPr spc="-75" dirty="0"/>
              <a:t>Adobe</a:t>
            </a:r>
            <a:r>
              <a:rPr spc="-85" dirty="0"/>
              <a:t> </a:t>
            </a:r>
            <a:r>
              <a:rPr spc="-75" dirty="0"/>
              <a:t>Confidential.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170" dirty="0"/>
              <a:t>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42793</TotalTime>
  <Words>4473</Words>
  <Application>Microsoft Office PowerPoint</Application>
  <PresentationFormat>Widescreen</PresentationFormat>
  <Paragraphs>753</Paragraphs>
  <Slides>111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2" baseType="lpstr">
      <vt:lpstr>Adobe Clean</vt:lpstr>
      <vt:lpstr>Adobe Clean ExtraBold</vt:lpstr>
      <vt:lpstr>Adobe Clean Light</vt:lpstr>
      <vt:lpstr>Adobe Clean SemiCondensed</vt:lpstr>
      <vt:lpstr>Arial</vt:lpstr>
      <vt:lpstr>Calibri</vt:lpstr>
      <vt:lpstr>Courier New</vt:lpstr>
      <vt:lpstr>Times New Roman</vt:lpstr>
      <vt:lpstr>Verdana</vt:lpstr>
      <vt:lpstr>Wingdings</vt:lpstr>
      <vt:lpstr>Office Theme</vt:lpstr>
      <vt:lpstr>Agenda</vt:lpstr>
      <vt:lpstr>AEM in Numbers and Dates</vt:lpstr>
      <vt:lpstr>What’s New in AEM 6.4</vt:lpstr>
      <vt:lpstr>Core Components</vt:lpstr>
      <vt:lpstr>Core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System – An Example</vt:lpstr>
      <vt:lpstr>Style System – An Example</vt:lpstr>
      <vt:lpstr>Style System – An Example</vt:lpstr>
      <vt:lpstr>PowerPoint Presentation</vt:lpstr>
      <vt:lpstr>Repository Classification</vt:lpstr>
      <vt:lpstr>Repository Classification</vt:lpstr>
      <vt:lpstr>Repository restructuring for easier upgrades</vt:lpstr>
      <vt:lpstr>Repository restructuring for easier upgrades</vt:lpstr>
      <vt:lpstr>Classic UI Deprecation and Support (as of March 2018)</vt:lpstr>
      <vt:lpstr>Oracle Java version support with AEM (as of March 2018)</vt:lpstr>
      <vt:lpstr>AEM Content Fragments &amp; Services – Use Cases</vt:lpstr>
      <vt:lpstr>AEM Content Fragments &amp; Services - Personas</vt:lpstr>
      <vt:lpstr>AEM Content Fragments &amp; Services - Technology</vt:lpstr>
      <vt:lpstr>Core Components</vt:lpstr>
      <vt:lpstr>Launched on November 20, 2018</vt:lpstr>
      <vt:lpstr>The Components</vt:lpstr>
      <vt:lpstr>Template Editor</vt:lpstr>
      <vt:lpstr>Style System</vt:lpstr>
      <vt:lpstr>Archetype</vt:lpstr>
      <vt:lpstr>PowerPoint Presentation</vt:lpstr>
      <vt:lpstr>Anatomy</vt:lpstr>
      <vt:lpstr>PowerPoint Presentation</vt:lpstr>
      <vt:lpstr>PowerPoint Presentation</vt:lpstr>
      <vt:lpstr>PowerPoint Presentation</vt:lpstr>
      <vt:lpstr>Delegation Pattern for Sling Models</vt:lpstr>
      <vt:lpstr>Versioning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Project Structure</vt:lpstr>
      <vt:lpstr>Project Structure</vt:lpstr>
      <vt:lpstr>Project Structure</vt:lpstr>
      <vt:lpstr>Project Structure</vt:lpstr>
      <vt:lpstr>AEM Page Component</vt:lpstr>
      <vt:lpstr>AEM Page Component</vt:lpstr>
      <vt:lpstr>AEM Page Component</vt:lpstr>
      <vt:lpstr>AEM Page Component</vt:lpstr>
      <vt:lpstr>AEM Page Component</vt:lpstr>
      <vt:lpstr>Content Services</vt:lpstr>
      <vt:lpstr>Content Services</vt:lpstr>
      <vt:lpstr>Content Services</vt:lpstr>
      <vt:lpstr>Content Services</vt:lpstr>
      <vt:lpstr>SPA Initialization</vt:lpstr>
      <vt:lpstr>SPA Initialization</vt:lpstr>
      <vt:lpstr>SPA Initialization</vt:lpstr>
      <vt:lpstr>SPA Initialization</vt:lpstr>
      <vt:lpstr>Frontend Component</vt:lpstr>
      <vt:lpstr>Frontend Component</vt:lpstr>
      <vt:lpstr>Frontend Component</vt:lpstr>
      <vt:lpstr>Container components</vt:lpstr>
      <vt:lpstr>Container components</vt:lpstr>
      <vt:lpstr>Model Manager and Provider</vt:lpstr>
      <vt:lpstr>Model Manager and Provider</vt:lpstr>
      <vt:lpstr>Model Manager and Provider</vt:lpstr>
      <vt:lpstr>App Routing and Model Router</vt:lpstr>
      <vt:lpstr>App Routing and Model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Wendy Grim</dc:creator>
  <cp:lastModifiedBy>Prithvi Raj</cp:lastModifiedBy>
  <cp:revision>7</cp:revision>
  <dcterms:created xsi:type="dcterms:W3CDTF">2020-11-03T01:31:45Z</dcterms:created>
  <dcterms:modified xsi:type="dcterms:W3CDTF">2021-10-04T23:50:55Z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2018-03-14T00:00:00Z</vt:filetime>
  </property>
  <property fmtid="{D5CDD505-2E9C-101B-9397-08002B2CF9AE}" pid="3" name="Creator">
    <vt:lpwstr>Acrobat PDFMaker 18 for PowerPoint</vt:lpwstr>
  </property>
  <property fmtid="{D5CDD505-2E9C-101B-9397-08002B2CF9AE}" pid="4" name="LastSaved">
    <vt:filetime>2020-11-03T00:00:00Z</vt:filetime>
  </property>
</Properties>
</file>